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notesSlides/notesSlide2.xml" ContentType="application/vnd.openxmlformats-officedocument.presentationml.notesSlide+xml"/>
  <Override PartName="/ppt/comments/comment2.xml" ContentType="application/vnd.openxmlformats-officedocument.presentationml.comments+xml"/>
  <Override PartName="/ppt/comments/comment3.xml" ContentType="application/vnd.openxmlformats-officedocument.presentationml.comments+xml"/>
  <Override PartName="/ppt/comments/comment4.xml" ContentType="application/vnd.openxmlformats-officedocument.presentationml.comments+xml"/>
  <Override PartName="/ppt/comments/comment5.xml" ContentType="application/vnd.openxmlformats-officedocument.presentationml.comments+xml"/>
  <Override PartName="/ppt/comments/comment6.xml" ContentType="application/vnd.openxmlformats-officedocument.presentationml.comment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omments/comment7.xml" ContentType="application/vnd.openxmlformats-officedocument.presentationml.comments+xml"/>
  <Override PartName="/ppt/comments/comment8.xml" ContentType="application/vnd.openxmlformats-officedocument.presentationml.comments+xml"/>
  <Override PartName="/ppt/notesSlides/notesSlide3.xml" ContentType="application/vnd.openxmlformats-officedocument.presentationml.notesSlide+xml"/>
  <Override PartName="/ppt/comments/comment9.xml" ContentType="application/vnd.openxmlformats-officedocument.presentationml.comments+xml"/>
  <Override PartName="/ppt/comments/comment10.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2"/>
  </p:notesMasterIdLst>
  <p:handoutMasterIdLst>
    <p:handoutMasterId r:id="rId43"/>
  </p:handoutMasterIdLst>
  <p:sldIdLst>
    <p:sldId id="256" r:id="rId2"/>
    <p:sldId id="258" r:id="rId3"/>
    <p:sldId id="257" r:id="rId4"/>
    <p:sldId id="259" r:id="rId5"/>
    <p:sldId id="261" r:id="rId6"/>
    <p:sldId id="279" r:id="rId7"/>
    <p:sldId id="260" r:id="rId8"/>
    <p:sldId id="262" r:id="rId9"/>
    <p:sldId id="263" r:id="rId10"/>
    <p:sldId id="280" r:id="rId11"/>
    <p:sldId id="269" r:id="rId12"/>
    <p:sldId id="270" r:id="rId13"/>
    <p:sldId id="264" r:id="rId14"/>
    <p:sldId id="265" r:id="rId15"/>
    <p:sldId id="267" r:id="rId16"/>
    <p:sldId id="271" r:id="rId17"/>
    <p:sldId id="272" r:id="rId18"/>
    <p:sldId id="273" r:id="rId19"/>
    <p:sldId id="275" r:id="rId20"/>
    <p:sldId id="276" r:id="rId21"/>
    <p:sldId id="274" r:id="rId22"/>
    <p:sldId id="277" r:id="rId23"/>
    <p:sldId id="278" r:id="rId24"/>
    <p:sldId id="290" r:id="rId25"/>
    <p:sldId id="282" r:id="rId26"/>
    <p:sldId id="283" r:id="rId27"/>
    <p:sldId id="281" r:id="rId28"/>
    <p:sldId id="284" r:id="rId29"/>
    <p:sldId id="285" r:id="rId30"/>
    <p:sldId id="286" r:id="rId31"/>
    <p:sldId id="289" r:id="rId32"/>
    <p:sldId id="292" r:id="rId33"/>
    <p:sldId id="294" r:id="rId34"/>
    <p:sldId id="296" r:id="rId35"/>
    <p:sldId id="295" r:id="rId36"/>
    <p:sldId id="297" r:id="rId37"/>
    <p:sldId id="298" r:id="rId38"/>
    <p:sldId id="287" r:id="rId39"/>
    <p:sldId id="288" r:id="rId40"/>
    <p:sldId id="291"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ichard Sowers" initials="RS" lastIdx="15"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40246"/>
    <p:restoredTop sz="94643"/>
  </p:normalViewPr>
  <p:slideViewPr>
    <p:cSldViewPr snapToGrid="0" snapToObjects="1">
      <p:cViewPr varScale="1">
        <p:scale>
          <a:sx n="56" d="100"/>
          <a:sy n="56" d="100"/>
        </p:scale>
        <p:origin x="200" y="920"/>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viewProps" Target="viewProps.xml"/><Relationship Id="rId47" Type="http://schemas.openxmlformats.org/officeDocument/2006/relationships/theme" Target="theme/theme1.xml"/><Relationship Id="rId48"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notesMaster" Target="notesMasters/notesMaster1.xml"/><Relationship Id="rId43" Type="http://schemas.openxmlformats.org/officeDocument/2006/relationships/handoutMaster" Target="handoutMasters/handoutMaster1.xml"/><Relationship Id="rId44" Type="http://schemas.openxmlformats.org/officeDocument/2006/relationships/commentAuthors" Target="commentAuthors.xml"/><Relationship Id="rId45" Type="http://schemas.openxmlformats.org/officeDocument/2006/relationships/presProps" Target="presProp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7-07-02T08:49:53.990" idx="1">
    <p:pos x="10" y="10"/>
    <p:text>put your names, affiliations, and email addreses on this slide (please include me)</p:text>
    <p:extLst>
      <p:ext uri="{C676402C-5697-4E1C-873F-D02D1690AC5C}">
        <p15:threadingInfo xmlns:p15="http://schemas.microsoft.com/office/powerpoint/2012/main" timeZoneBias="300"/>
      </p:ext>
    </p:extLst>
  </p:cm>
</p:cmLst>
</file>

<file path=ppt/comments/comment10.xml><?xml version="1.0" encoding="utf-8"?>
<p:cmLst xmlns:a="http://schemas.openxmlformats.org/drawingml/2006/main" xmlns:r="http://schemas.openxmlformats.org/officeDocument/2006/relationships" xmlns:p="http://schemas.openxmlformats.org/presentationml/2006/main">
  <p:cm authorId="1" dt="2017-07-02T09:06:37.857" idx="12">
    <p:pos x="4706" y="458"/>
    <p:text>Can you include a graphic, something like  https://www.google.me/url?sa=i&amp;rct=j&amp;q=&amp;esrc=s&amp;source=images&amp;cd=&amp;cad=rja&amp;uact=8&amp;ved=0ahUKEwjA18684urUAhVI1BoKHbLXAIsQjRwIBw&amp;url=http%3A%2F%2Ffile.scirp.org%2FHtml%2F6-9101686_31887.htm&amp;psig=AFQjCNEYPMYKGW0C5q8-LOwkTXq5p93rcg&amp;ust=1499090761463689</p:text>
    <p:extLst>
      <p:ext uri="{C676402C-5697-4E1C-873F-D02D1690AC5C}">
        <p15:threadingInfo xmlns:p15="http://schemas.microsoft.com/office/powerpoint/2012/main" timeZoneBias="30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17-07-02T08:51:32.177" idx="2">
    <p:pos x="2210" y="1595"/>
    <p:text/>
    <p:extLst>
      <p:ext uri="{C676402C-5697-4E1C-873F-D02D1690AC5C}">
        <p15:threadingInfo xmlns:p15="http://schemas.microsoft.com/office/powerpoint/2012/main" timeZoneBias="30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17-07-02T08:53:31.739" idx="3">
    <p:pos x="7680" y="0"/>
    <p:text>This is REALLY interesting.</p:text>
    <p:extLst>
      <p:ext uri="{C676402C-5697-4E1C-873F-D02D1690AC5C}">
        <p15:threadingInfo xmlns:p15="http://schemas.microsoft.com/office/powerpoint/2012/main" timeZoneBias="30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1" dt="2017-07-02T09:10:49.924" idx="13">
    <p:pos x="10" y="10"/>
    <p:text/>
    <p:extLst>
      <p:ext uri="{C676402C-5697-4E1C-873F-D02D1690AC5C}">
        <p15:threadingInfo xmlns:p15="http://schemas.microsoft.com/office/powerpoint/2012/main" timeZoneBias="300"/>
      </p:ext>
    </p:extLst>
  </p:cm>
  <p:cm authorId="1" dt="2017-07-02T09:11:34.069" idx="14">
    <p:pos x="10" y="106"/>
    <p:text>This is REALLY interesting</p:text>
    <p:extLst>
      <p:ext uri="{C676402C-5697-4E1C-873F-D02D1690AC5C}">
        <p15:threadingInfo xmlns:p15="http://schemas.microsoft.com/office/powerpoint/2012/main" timeZoneBias="300">
          <p15:parentCm authorId="1" idx="13"/>
        </p15:threadingInfo>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1" dt="2017-07-02T08:54:26.787" idx="4">
    <p:pos x="10" y="10"/>
    <p:text>This is really interesting</p:text>
    <p:extLst>
      <p:ext uri="{C676402C-5697-4E1C-873F-D02D1690AC5C}">
        <p15:threadingInfo xmlns:p15="http://schemas.microsoft.com/office/powerpoint/2012/main" timeZoneBias="300"/>
      </p:ext>
    </p:extLst>
  </p:cm>
</p:cmLst>
</file>

<file path=ppt/comments/comment6.xml><?xml version="1.0" encoding="utf-8"?>
<p:cmLst xmlns:a="http://schemas.openxmlformats.org/drawingml/2006/main" xmlns:r="http://schemas.openxmlformats.org/officeDocument/2006/relationships" xmlns:p="http://schemas.openxmlformats.org/presentationml/2006/main">
  <p:cm authorId="1" dt="2017-07-02T08:59:54.197" idx="7">
    <p:pos x="3072" y="1177"/>
    <p:text>within the set of collisions</p:text>
    <p:extLst>
      <p:ext uri="{C676402C-5697-4E1C-873F-D02D1690AC5C}">
        <p15:threadingInfo xmlns:p15="http://schemas.microsoft.com/office/powerpoint/2012/main" timeZoneBias="300"/>
      </p:ext>
    </p:extLst>
  </p:cm>
  <p:cm authorId="1" dt="2017-07-02T09:00:22.701" idx="8">
    <p:pos x="753" y="458"/>
    <p:text>Perhaps make a venn diagram.  Universe is normal activity.  Subset is collision, further subset is fatalities.  State that we are trying to use machine learning to correctly predict fatalities within the set of collisions.</p:text>
    <p:extLst>
      <p:ext uri="{C676402C-5697-4E1C-873F-D02D1690AC5C}">
        <p15:threadingInfo xmlns:p15="http://schemas.microsoft.com/office/powerpoint/2012/main" timeZoneBias="300"/>
      </p:ext>
    </p:extLst>
  </p:cm>
</p:cmLst>
</file>

<file path=ppt/comments/comment7.xml><?xml version="1.0" encoding="utf-8"?>
<p:cmLst xmlns:a="http://schemas.openxmlformats.org/drawingml/2006/main" xmlns:r="http://schemas.openxmlformats.org/officeDocument/2006/relationships" xmlns:p="http://schemas.openxmlformats.org/presentationml/2006/main">
  <p:cm authorId="1" dt="2017-07-02T09:04:30.261" idx="10">
    <p:pos x="990" y="2521"/>
    <p:text>check and reformat</p:text>
    <p:extLst>
      <p:ext uri="{C676402C-5697-4E1C-873F-D02D1690AC5C}">
        <p15:threadingInfo xmlns:p15="http://schemas.microsoft.com/office/powerpoint/2012/main" timeZoneBias="300"/>
      </p:ext>
    </p:extLst>
  </p:cm>
</p:cmLst>
</file>

<file path=ppt/comments/comment8.xml><?xml version="1.0" encoding="utf-8"?>
<p:cmLst xmlns:a="http://schemas.openxmlformats.org/drawingml/2006/main" xmlns:r="http://schemas.openxmlformats.org/officeDocument/2006/relationships" xmlns:p="http://schemas.openxmlformats.org/presentationml/2006/main">
  <p:cm authorId="1" dt="2017-07-02T08:55:13.100" idx="5">
    <p:pos x="10" y="10"/>
    <p:text>add title</p:text>
    <p:extLst>
      <p:ext uri="{C676402C-5697-4E1C-873F-D02D1690AC5C}">
        <p15:threadingInfo xmlns:p15="http://schemas.microsoft.com/office/powerpoint/2012/main" timeZoneBias="300"/>
      </p:ext>
    </p:extLst>
  </p:cm>
  <p:cm authorId="1" dt="2017-07-02T08:56:06.526" idx="6">
    <p:pos x="2388" y="1349"/>
    <p:text>what exactly do you mean by 'other way around;?</p:text>
    <p:extLst>
      <p:ext uri="{C676402C-5697-4E1C-873F-D02D1690AC5C}">
        <p15:threadingInfo xmlns:p15="http://schemas.microsoft.com/office/powerpoint/2012/main" timeZoneBias="300"/>
      </p:ext>
    </p:extLst>
  </p:cm>
  <p:cm authorId="1" dt="2017-07-02T09:04:53.119" idx="11">
    <p:pos x="5794" y="2373"/>
    <p:text/>
    <p:extLst>
      <p:ext uri="{C676402C-5697-4E1C-873F-D02D1690AC5C}">
        <p15:threadingInfo xmlns:p15="http://schemas.microsoft.com/office/powerpoint/2012/main" timeZoneBias="300"/>
      </p:ext>
    </p:extLst>
  </p:cm>
</p:cmLst>
</file>

<file path=ppt/comments/comment9.xml><?xml version="1.0" encoding="utf-8"?>
<p:cmLst xmlns:a="http://schemas.openxmlformats.org/drawingml/2006/main" xmlns:r="http://schemas.openxmlformats.org/officeDocument/2006/relationships" xmlns:p="http://schemas.openxmlformats.org/presentationml/2006/main">
  <p:cm authorId="1" dt="2017-07-02T09:12:12.377" idx="15">
    <p:pos x="3298" y="2816"/>
    <p:text>Snow in Los Angeles?  hahahahaha.   As likely as hell freezing over.  Perhaps remove conclusions regarding snow.</p:text>
    <p:extLst>
      <p:ext uri="{C676402C-5697-4E1C-873F-D02D1690AC5C}">
        <p15:threadingInfo xmlns:p15="http://schemas.microsoft.com/office/powerpoint/2012/main" timeZoneBias="300"/>
      </p:ext>
    </p:extLst>
  </p:cm>
</p: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59F6ACA-125E-CD4F-93C9-F4886692B06A}" type="doc">
      <dgm:prSet loTypeId="urn:microsoft.com/office/officeart/2005/8/layout/arrow1" loCatId="" qsTypeId="urn:microsoft.com/office/officeart/2005/8/quickstyle/simple4" qsCatId="simple" csTypeId="urn:microsoft.com/office/officeart/2005/8/colors/accent1_2" csCatId="accent1" phldr="0"/>
      <dgm:spPr/>
      <dgm:t>
        <a:bodyPr/>
        <a:lstStyle/>
        <a:p>
          <a:endParaRPr lang="en-US"/>
        </a:p>
      </dgm:t>
    </dgm:pt>
    <dgm:pt modelId="{BDC90066-234F-C146-9B2E-5B8BB5884D47}" type="pres">
      <dgm:prSet presAssocID="{E59F6ACA-125E-CD4F-93C9-F4886692B06A}" presName="cycle" presStyleCnt="0">
        <dgm:presLayoutVars>
          <dgm:dir/>
          <dgm:resizeHandles val="exact"/>
        </dgm:presLayoutVars>
      </dgm:prSet>
      <dgm:spPr/>
      <dgm:t>
        <a:bodyPr/>
        <a:lstStyle/>
        <a:p>
          <a:endParaRPr lang="en-US"/>
        </a:p>
      </dgm:t>
    </dgm:pt>
  </dgm:ptLst>
  <dgm:cxnLst>
    <dgm:cxn modelId="{7E75C55B-06EE-684C-B876-3F818672E786}" type="presOf" srcId="{E59F6ACA-125E-CD4F-93C9-F4886692B06A}" destId="{BDC90066-234F-C146-9B2E-5B8BB5884D47}" srcOrd="0" destOrd="0" presId="urn:microsoft.com/office/officeart/2005/8/layout/arrow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arrow1">
  <dgm:title val=""/>
  <dgm:desc val=""/>
  <dgm:catLst>
    <dgm:cat type="relationship" pri="7000"/>
    <dgm:cat type="process" pri="32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ycle">
    <dgm:varLst>
      <dgm:dir/>
      <dgm:resizeHandles val="exact"/>
    </dgm:varLst>
    <dgm:choose name="Name0">
      <dgm:if name="Name1" axis="ch" ptType="node" func="cnt" op="equ" val="2">
        <dgm:choose name="Name2">
          <dgm:if name="Name3" func="var" arg="dir" op="equ" val="norm">
            <dgm:alg type="cycle">
              <dgm:param type="rotPath" val="alongPath"/>
              <dgm:param type="stAng" val="270"/>
            </dgm:alg>
          </dgm:if>
          <dgm:else name="Name4">
            <dgm:alg type="cycle">
              <dgm:param type="rotPath" val="alongPath"/>
              <dgm:param type="stAng" val="90"/>
              <dgm:param type="spanAng" val="-360"/>
            </dgm:alg>
          </dgm:else>
        </dgm:choose>
      </dgm:if>
      <dgm:else name="Name5">
        <dgm:choose name="Name6">
          <dgm:if name="Name7" func="var" arg="dir" op="equ" val="norm">
            <dgm:alg type="cycle">
              <dgm:param type="rotPath" val="alongPath"/>
            </dgm:alg>
          </dgm:if>
          <dgm:else name="Name8">
            <dgm:alg type="cycle">
              <dgm:param type="rotPath" val="alongPath"/>
              <dgm:param type="spanAng" val="-360"/>
            </dgm:alg>
          </dgm:else>
        </dgm:choose>
      </dgm:else>
    </dgm:choose>
    <dgm:shape xmlns:r="http://schemas.openxmlformats.org/officeDocument/2006/relationships" r:blip="">
      <dgm:adjLst/>
    </dgm:shape>
    <dgm:presOf/>
    <dgm:choose name="Name9">
      <dgm:if name="Name10" axis="ch" ptType="node" func="cnt" op="equ" val="2">
        <dgm:constrLst>
          <dgm:constr type="primFontSz" for="ch" ptType="node" op="equ" val="65"/>
          <dgm:constr type="w" for="ch" ptType="node" refType="w"/>
          <dgm:constr type="h" for="ch" ptType="node" refType="w" refFor="ch" refPtType="node"/>
          <dgm:constr type="sibSp" refType="w" refFor="ch" refPtType="node" fact="0.1"/>
          <dgm:constr type="diam" refType="w" refFor="ch" refPtType="node" fact="1.1"/>
        </dgm:constrLst>
      </dgm:if>
      <dgm:if name="Name11" axis="ch" ptType="node" func="cnt" op="equ" val="5">
        <dgm:constrLst>
          <dgm:constr type="primFontSz" for="ch" ptType="node" op="equ" val="65"/>
          <dgm:constr type="w" for="ch" ptType="node" refType="w"/>
          <dgm:constr type="h" for="ch" ptType="node" refType="w" refFor="ch" refPtType="node"/>
          <dgm:constr type="sibSp" refType="w" refFor="ch" refPtType="node" fact="-0.24"/>
        </dgm:constrLst>
      </dgm:if>
      <dgm:if name="Name12" axis="ch" ptType="node" func="cnt" op="equ" val="6">
        <dgm:constrLst>
          <dgm:constr type="primFontSz" for="ch" ptType="node" op="equ" val="65"/>
          <dgm:constr type="w" for="ch" ptType="node" refType="w"/>
          <dgm:constr type="h" for="ch" ptType="node" refType="w" refFor="ch" refPtType="node"/>
          <dgm:constr type="sibSp" refType="w" refFor="ch" refPtType="node" fact="-0.2"/>
        </dgm:constrLst>
      </dgm:if>
      <dgm:if name="Name13" axis="ch" ptType="node" func="cnt" op="equ" val="8">
        <dgm:constrLst>
          <dgm:constr type="primFontSz" for="ch" ptType="node" op="equ" val="65"/>
          <dgm:constr type="w" for="ch" ptType="node" refType="w"/>
          <dgm:constr type="h" for="ch" ptType="node" refType="w" refFor="ch" refPtType="node"/>
          <dgm:constr type="sibSp" refType="w" refFor="ch" refPtType="node" fact="-0.15"/>
        </dgm:constrLst>
      </dgm:if>
      <dgm:if name="Name14" axis="ch" ptType="node" func="cnt" op="equ" val="10">
        <dgm:constrLst>
          <dgm:constr type="primFontSz" for="ch" ptType="node" op="lte" val="65"/>
          <dgm:constr type="w" for="ch" ptType="node" refType="w"/>
          <dgm:constr type="h" for="ch" ptType="node" refType="w" refFor="ch" refPtType="node"/>
          <dgm:constr type="sibSp" refType="w" refFor="ch" refPtType="node" fact="-0.24"/>
        </dgm:constrLst>
      </dgm:if>
      <dgm:else name="Name15">
        <dgm:constrLst>
          <dgm:constr type="primFontSz" for="ch" ptType="node" op="equ" val="65"/>
          <dgm:constr type="w" for="ch" ptType="node" refType="w"/>
          <dgm:constr type="h" for="ch" ptType="node" refType="w" refFor="ch" refPtType="node"/>
          <dgm:constr type="sibSp" refType="w" refFor="ch" refPtType="node" fact="-0.35"/>
        </dgm:constrLst>
      </dgm:else>
    </dgm:choose>
    <dgm:ruleLst/>
    <dgm:forEach name="Name16" axis="ch" ptType="node">
      <dgm:layoutNode name="arrow">
        <dgm:varLst>
          <dgm:bulletEnabled val="1"/>
        </dgm:varLst>
        <dgm:alg type="tx"/>
        <dgm:shape xmlns:r="http://schemas.openxmlformats.org/officeDocument/2006/relationships" type="upArrow" r:blip="">
          <dgm:adjLst>
            <dgm:adj idx="2" val="0.35"/>
          </dgm:adjLst>
        </dgm:shape>
        <dgm:presOf axis="desOrSelf" ptType="node"/>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7375526-5B24-0B40-9A19-815BF7FB923E}" type="datetimeFigureOut">
              <a:rPr lang="en-US" smtClean="0"/>
              <a:t>1/8/18</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72940DE-388A-CB4D-B2E1-75EEC8104F56}" type="slidenum">
              <a:rPr lang="en-US" smtClean="0"/>
              <a:t>‹#›</a:t>
            </a:fld>
            <a:endParaRPr lang="en-US"/>
          </a:p>
        </p:txBody>
      </p:sp>
    </p:spTree>
    <p:extLst>
      <p:ext uri="{BB962C8B-B14F-4D97-AF65-F5344CB8AC3E}">
        <p14:creationId xmlns:p14="http://schemas.microsoft.com/office/powerpoint/2010/main" val="61817251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D73FEC-BB42-0B48-9BE7-2DCC691D0BB5}" type="datetimeFigureOut">
              <a:rPr lang="en-US" smtClean="0"/>
              <a:t>1/8/18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299BABB-754F-D746-821C-1ACB99DBB976}" type="slidenum">
              <a:rPr lang="en-US" smtClean="0"/>
              <a:t>‹#›</a:t>
            </a:fld>
            <a:endParaRPr lang="en-US"/>
          </a:p>
        </p:txBody>
      </p:sp>
    </p:spTree>
    <p:extLst>
      <p:ext uri="{BB962C8B-B14F-4D97-AF65-F5344CB8AC3E}">
        <p14:creationId xmlns:p14="http://schemas.microsoft.com/office/powerpoint/2010/main" val="19425722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99BABB-754F-D746-821C-1ACB99DBB976}" type="slidenum">
              <a:rPr lang="en-US" smtClean="0"/>
              <a:t>1</a:t>
            </a:fld>
            <a:endParaRPr lang="en-US"/>
          </a:p>
        </p:txBody>
      </p:sp>
    </p:spTree>
    <p:extLst>
      <p:ext uri="{BB962C8B-B14F-4D97-AF65-F5344CB8AC3E}">
        <p14:creationId xmlns:p14="http://schemas.microsoft.com/office/powerpoint/2010/main" val="15876865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99BABB-754F-D746-821C-1ACB99DBB976}" type="slidenum">
              <a:rPr lang="en-US" smtClean="0"/>
              <a:t>7</a:t>
            </a:fld>
            <a:endParaRPr lang="en-US"/>
          </a:p>
        </p:txBody>
      </p:sp>
    </p:spTree>
    <p:extLst>
      <p:ext uri="{BB962C8B-B14F-4D97-AF65-F5344CB8AC3E}">
        <p14:creationId xmlns:p14="http://schemas.microsoft.com/office/powerpoint/2010/main" val="12372194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99BABB-754F-D746-821C-1ACB99DBB976}" type="slidenum">
              <a:rPr lang="en-US" smtClean="0"/>
              <a:t>31</a:t>
            </a:fld>
            <a:endParaRPr lang="en-US"/>
          </a:p>
        </p:txBody>
      </p:sp>
    </p:spTree>
    <p:extLst>
      <p:ext uri="{BB962C8B-B14F-4D97-AF65-F5344CB8AC3E}">
        <p14:creationId xmlns:p14="http://schemas.microsoft.com/office/powerpoint/2010/main" val="12108717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74767B43-0715-8E41-92AE-07E9692A197E}" type="datetimeFigureOut">
              <a:rPr lang="en-US" smtClean="0"/>
              <a:t>1/8/18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7109D86-658E-DB42-84C2-69598FD86591}" type="slidenum">
              <a:rPr lang="en-US" smtClean="0"/>
              <a:t>‹#›</a:t>
            </a:fld>
            <a:endParaRPr lang="en-US"/>
          </a:p>
        </p:txBody>
      </p:sp>
    </p:spTree>
    <p:extLst>
      <p:ext uri="{BB962C8B-B14F-4D97-AF65-F5344CB8AC3E}">
        <p14:creationId xmlns:p14="http://schemas.microsoft.com/office/powerpoint/2010/main" val="2034650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4767B43-0715-8E41-92AE-07E9692A197E}" type="datetimeFigureOut">
              <a:rPr lang="en-US" smtClean="0"/>
              <a:t>1/8/18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7109D86-658E-DB42-84C2-69598FD86591}" type="slidenum">
              <a:rPr lang="en-US" smtClean="0"/>
              <a:t>‹#›</a:t>
            </a:fld>
            <a:endParaRPr lang="en-US"/>
          </a:p>
        </p:txBody>
      </p:sp>
    </p:spTree>
    <p:extLst>
      <p:ext uri="{BB962C8B-B14F-4D97-AF65-F5344CB8AC3E}">
        <p14:creationId xmlns:p14="http://schemas.microsoft.com/office/powerpoint/2010/main" val="4208132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4767B43-0715-8E41-92AE-07E9692A197E}" type="datetimeFigureOut">
              <a:rPr lang="en-US" smtClean="0"/>
              <a:t>1/8/18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7109D86-658E-DB42-84C2-69598FD86591}" type="slidenum">
              <a:rPr lang="en-US" smtClean="0"/>
              <a:t>‹#›</a:t>
            </a:fld>
            <a:endParaRPr lang="en-US"/>
          </a:p>
        </p:txBody>
      </p:sp>
    </p:spTree>
    <p:extLst>
      <p:ext uri="{BB962C8B-B14F-4D97-AF65-F5344CB8AC3E}">
        <p14:creationId xmlns:p14="http://schemas.microsoft.com/office/powerpoint/2010/main" val="9447272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4767B43-0715-8E41-92AE-07E9692A197E}" type="datetimeFigureOut">
              <a:rPr lang="en-US" smtClean="0"/>
              <a:t>1/8/18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7109D86-658E-DB42-84C2-69598FD86591}" type="slidenum">
              <a:rPr lang="en-US" smtClean="0"/>
              <a:t>‹#›</a:t>
            </a:fld>
            <a:endParaRPr lang="en-US"/>
          </a:p>
        </p:txBody>
      </p:sp>
    </p:spTree>
    <p:extLst>
      <p:ext uri="{BB962C8B-B14F-4D97-AF65-F5344CB8AC3E}">
        <p14:creationId xmlns:p14="http://schemas.microsoft.com/office/powerpoint/2010/main" val="8427091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4767B43-0715-8E41-92AE-07E9692A197E}" type="datetimeFigureOut">
              <a:rPr lang="en-US" smtClean="0"/>
              <a:t>1/8/18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7109D86-658E-DB42-84C2-69598FD86591}" type="slidenum">
              <a:rPr lang="en-US" smtClean="0"/>
              <a:t>‹#›</a:t>
            </a:fld>
            <a:endParaRPr lang="en-US"/>
          </a:p>
        </p:txBody>
      </p:sp>
    </p:spTree>
    <p:extLst>
      <p:ext uri="{BB962C8B-B14F-4D97-AF65-F5344CB8AC3E}">
        <p14:creationId xmlns:p14="http://schemas.microsoft.com/office/powerpoint/2010/main" val="7580488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74767B43-0715-8E41-92AE-07E9692A197E}" type="datetimeFigureOut">
              <a:rPr lang="en-US" smtClean="0"/>
              <a:t>1/8/18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7109D86-658E-DB42-84C2-69598FD86591}" type="slidenum">
              <a:rPr lang="en-US" smtClean="0"/>
              <a:t>‹#›</a:t>
            </a:fld>
            <a:endParaRPr lang="en-US"/>
          </a:p>
        </p:txBody>
      </p:sp>
    </p:spTree>
    <p:extLst>
      <p:ext uri="{BB962C8B-B14F-4D97-AF65-F5344CB8AC3E}">
        <p14:creationId xmlns:p14="http://schemas.microsoft.com/office/powerpoint/2010/main" val="16547338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74767B43-0715-8E41-92AE-07E9692A197E}" type="datetimeFigureOut">
              <a:rPr lang="en-US" smtClean="0"/>
              <a:t>1/8/18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7109D86-658E-DB42-84C2-69598FD86591}" type="slidenum">
              <a:rPr lang="en-US" smtClean="0"/>
              <a:t>‹#›</a:t>
            </a:fld>
            <a:endParaRPr lang="en-US"/>
          </a:p>
        </p:txBody>
      </p:sp>
    </p:spTree>
    <p:extLst>
      <p:ext uri="{BB962C8B-B14F-4D97-AF65-F5344CB8AC3E}">
        <p14:creationId xmlns:p14="http://schemas.microsoft.com/office/powerpoint/2010/main" val="11984202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74767B43-0715-8E41-92AE-07E9692A197E}" type="datetimeFigureOut">
              <a:rPr lang="en-US" smtClean="0"/>
              <a:t>1/8/18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7109D86-658E-DB42-84C2-69598FD86591}" type="slidenum">
              <a:rPr lang="en-US" smtClean="0"/>
              <a:t>‹#›</a:t>
            </a:fld>
            <a:endParaRPr lang="en-US"/>
          </a:p>
        </p:txBody>
      </p:sp>
    </p:spTree>
    <p:extLst>
      <p:ext uri="{BB962C8B-B14F-4D97-AF65-F5344CB8AC3E}">
        <p14:creationId xmlns:p14="http://schemas.microsoft.com/office/powerpoint/2010/main" val="5996803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4767B43-0715-8E41-92AE-07E9692A197E}" type="datetimeFigureOut">
              <a:rPr lang="en-US" smtClean="0"/>
              <a:t>1/8/18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7109D86-658E-DB42-84C2-69598FD86591}" type="slidenum">
              <a:rPr lang="en-US" smtClean="0"/>
              <a:t>‹#›</a:t>
            </a:fld>
            <a:endParaRPr lang="en-US"/>
          </a:p>
        </p:txBody>
      </p:sp>
    </p:spTree>
    <p:extLst>
      <p:ext uri="{BB962C8B-B14F-4D97-AF65-F5344CB8AC3E}">
        <p14:creationId xmlns:p14="http://schemas.microsoft.com/office/powerpoint/2010/main" val="6876770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4767B43-0715-8E41-92AE-07E9692A197E}" type="datetimeFigureOut">
              <a:rPr lang="en-US" smtClean="0"/>
              <a:t>1/8/18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7109D86-658E-DB42-84C2-69598FD86591}" type="slidenum">
              <a:rPr lang="en-US" smtClean="0"/>
              <a:t>‹#›</a:t>
            </a:fld>
            <a:endParaRPr lang="en-US"/>
          </a:p>
        </p:txBody>
      </p:sp>
    </p:spTree>
    <p:extLst>
      <p:ext uri="{BB962C8B-B14F-4D97-AF65-F5344CB8AC3E}">
        <p14:creationId xmlns:p14="http://schemas.microsoft.com/office/powerpoint/2010/main" val="304853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4767B43-0715-8E41-92AE-07E9692A197E}" type="datetimeFigureOut">
              <a:rPr lang="en-US" smtClean="0"/>
              <a:t>1/8/18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7109D86-658E-DB42-84C2-69598FD86591}" type="slidenum">
              <a:rPr lang="en-US" smtClean="0"/>
              <a:t>‹#›</a:t>
            </a:fld>
            <a:endParaRPr lang="en-US"/>
          </a:p>
        </p:txBody>
      </p:sp>
    </p:spTree>
    <p:extLst>
      <p:ext uri="{BB962C8B-B14F-4D97-AF65-F5344CB8AC3E}">
        <p14:creationId xmlns:p14="http://schemas.microsoft.com/office/powerpoint/2010/main" val="1265362728"/>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4767B43-0715-8E41-92AE-07E9692A197E}" type="datetimeFigureOut">
              <a:rPr lang="en-US" smtClean="0"/>
              <a:t>1/8/18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7109D86-658E-DB42-84C2-69598FD86591}" type="slidenum">
              <a:rPr lang="en-US" smtClean="0"/>
              <a:t>‹#›</a:t>
            </a:fld>
            <a:endParaRPr lang="en-US"/>
          </a:p>
        </p:txBody>
      </p:sp>
    </p:spTree>
    <p:extLst>
      <p:ext uri="{BB962C8B-B14F-4D97-AF65-F5344CB8AC3E}">
        <p14:creationId xmlns:p14="http://schemas.microsoft.com/office/powerpoint/2010/main" val="2279594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comments" Target="../comments/commen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comments" Target="../comments/comment2.xml"/><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 Id="rId3" Type="http://schemas.openxmlformats.org/officeDocument/2006/relationships/comments" Target="../comments/commen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comments" Target="../comments/comment4.xml"/><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 Id="rId3" Type="http://schemas.openxmlformats.org/officeDocument/2006/relationships/image" Target="../media/image2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 Id="rId3" Type="http://schemas.openxmlformats.org/officeDocument/2006/relationships/comments" Target="../comments/commen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omments" Target="../comments/commen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diagramData" Target="../diagrams/data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 Id="rId3" Type="http://schemas.openxmlformats.org/officeDocument/2006/relationships/comments" Target="../comments/commen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 Id="rId3" Type="http://schemas.openxmlformats.org/officeDocument/2006/relationships/comments" Target="../comments/commen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comments" Target="../comments/comment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0.png"/><Relationship Id="rId3" Type="http://schemas.openxmlformats.org/officeDocument/2006/relationships/image" Target="../media/image3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2.png"/><Relationship Id="rId3" Type="http://schemas.openxmlformats.org/officeDocument/2006/relationships/image" Target="../media/image3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omments" Target="../comments/comment10.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 Id="rId3"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95943" y="1122363"/>
            <a:ext cx="11478986" cy="2387600"/>
          </a:xfrm>
        </p:spPr>
        <p:txBody>
          <a:bodyPr/>
          <a:lstStyle/>
          <a:p>
            <a:r>
              <a:rPr lang="en-US" dirty="0" smtClean="0">
                <a:solidFill>
                  <a:schemeClr val="accent2"/>
                </a:solidFill>
                <a:latin typeface="Franklin Gothic Heavy" charset="0"/>
                <a:ea typeface="Franklin Gothic Heavy" charset="0"/>
                <a:cs typeface="Franklin Gothic Heavy" charset="0"/>
              </a:rPr>
              <a:t>LOS ANGELES </a:t>
            </a:r>
            <a:r>
              <a:rPr lang="mr-IN" dirty="0" smtClean="0">
                <a:solidFill>
                  <a:schemeClr val="accent2"/>
                </a:solidFill>
                <a:latin typeface="Franklin Gothic Heavy" charset="0"/>
                <a:ea typeface="Franklin Gothic Heavy" charset="0"/>
                <a:cs typeface="Franklin Gothic Heavy" charset="0"/>
              </a:rPr>
              <a:t>–</a:t>
            </a:r>
            <a:r>
              <a:rPr lang="en-US" dirty="0" smtClean="0">
                <a:solidFill>
                  <a:schemeClr val="accent2"/>
                </a:solidFill>
                <a:latin typeface="Franklin Gothic Heavy" charset="0"/>
                <a:ea typeface="Franklin Gothic Heavy" charset="0"/>
                <a:cs typeface="Franklin Gothic Heavy" charset="0"/>
              </a:rPr>
              <a:t> VISION ZERO </a:t>
            </a:r>
            <a:endParaRPr lang="en-US" dirty="0">
              <a:solidFill>
                <a:schemeClr val="accent2"/>
              </a:solidFill>
              <a:latin typeface="Franklin Gothic Heavy" charset="0"/>
              <a:ea typeface="Franklin Gothic Heavy" charset="0"/>
              <a:cs typeface="Franklin Gothic Heavy" charset="0"/>
            </a:endParaRPr>
          </a:p>
        </p:txBody>
      </p:sp>
      <p:sp>
        <p:nvSpPr>
          <p:cNvPr id="3" name="Subtitle 2"/>
          <p:cNvSpPr>
            <a:spLocks noGrp="1"/>
          </p:cNvSpPr>
          <p:nvPr>
            <p:ph type="subTitle" idx="1"/>
          </p:nvPr>
        </p:nvSpPr>
        <p:spPr>
          <a:xfrm>
            <a:off x="1524000" y="3877056"/>
            <a:ext cx="9144000" cy="2304288"/>
          </a:xfrm>
        </p:spPr>
        <p:txBody>
          <a:bodyPr>
            <a:normAutofit/>
          </a:bodyPr>
          <a:lstStyle/>
          <a:p>
            <a:r>
              <a:rPr lang="en-US" sz="3200" dirty="0" smtClean="0"/>
              <a:t>Haridut Athi, Rui Hu, Yanning Li</a:t>
            </a:r>
          </a:p>
          <a:p>
            <a:r>
              <a:rPr lang="en-US" sz="3200" dirty="0" smtClean="0"/>
              <a:t>FACULTY SPONSOR: Prof. Richard Sowers</a:t>
            </a:r>
          </a:p>
          <a:p>
            <a:r>
              <a:rPr lang="en-US" sz="3200" dirty="0" smtClean="0"/>
              <a:t>University of Illinois, Urbana-Champaign</a:t>
            </a:r>
          </a:p>
        </p:txBody>
      </p:sp>
    </p:spTree>
    <p:extLst>
      <p:ext uri="{BB962C8B-B14F-4D97-AF65-F5344CB8AC3E}">
        <p14:creationId xmlns:p14="http://schemas.microsoft.com/office/powerpoint/2010/main" val="168368342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095640"/>
          </a:xfrm>
        </p:spPr>
        <p:txBody>
          <a:bodyPr>
            <a:normAutofit/>
          </a:bodyPr>
          <a:lstStyle/>
          <a:p>
            <a:r>
              <a:rPr lang="en-US" dirty="0" smtClean="0"/>
              <a:t>PRECEDING ACTION BEFORE FATALITY</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a:ext>
            </a:extLst>
          </a:blip>
          <a:stretch>
            <a:fillRect/>
          </a:stretch>
        </p:blipFill>
        <p:spPr>
          <a:xfrm>
            <a:off x="838200" y="1460765"/>
            <a:ext cx="9258302" cy="5124413"/>
          </a:xfrm>
        </p:spPr>
      </p:pic>
    </p:spTree>
    <p:extLst>
      <p:ext uri="{BB962C8B-B14F-4D97-AF65-F5344CB8AC3E}">
        <p14:creationId xmlns:p14="http://schemas.microsoft.com/office/powerpoint/2010/main" val="35850814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989542"/>
          </a:xfrm>
        </p:spPr>
        <p:txBody>
          <a:bodyPr>
            <a:normAutofit/>
          </a:bodyPr>
          <a:lstStyle/>
          <a:p>
            <a:r>
              <a:rPr lang="en-US" dirty="0" smtClean="0">
                <a:solidFill>
                  <a:schemeClr val="accent2"/>
                </a:solidFill>
              </a:rPr>
              <a:t>MORE COLLISIONS DURING PEAK HOURS ?</a:t>
            </a:r>
            <a:endParaRPr lang="en-US" dirty="0">
              <a:solidFill>
                <a:schemeClr val="accent2"/>
              </a:solidFill>
            </a:endParaRPr>
          </a:p>
        </p:txBody>
      </p:sp>
      <p:pic>
        <p:nvPicPr>
          <p:cNvPr id="4" name="Content Placeholder 3"/>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1734548" y="3098799"/>
            <a:ext cx="7693084" cy="3408628"/>
          </a:xfrm>
        </p:spPr>
      </p:pic>
      <p:sp>
        <p:nvSpPr>
          <p:cNvPr id="5" name="TextBox 4"/>
          <p:cNvSpPr txBox="1"/>
          <p:nvPr/>
        </p:nvSpPr>
        <p:spPr>
          <a:xfrm>
            <a:off x="838200" y="2015067"/>
            <a:ext cx="10642600" cy="923330"/>
          </a:xfrm>
          <a:prstGeom prst="rect">
            <a:avLst/>
          </a:prstGeom>
          <a:noFill/>
        </p:spPr>
        <p:txBody>
          <a:bodyPr wrap="square" rtlCol="0">
            <a:spAutoFit/>
          </a:bodyPr>
          <a:lstStyle/>
          <a:p>
            <a:r>
              <a:rPr lang="en-US" dirty="0" smtClean="0"/>
              <a:t>An interesting pattern to observe is that throughout the weekdays most collisions take place from 3 to 6 pm. </a:t>
            </a:r>
            <a:r>
              <a:rPr lang="en-US" dirty="0"/>
              <a:t> </a:t>
            </a:r>
            <a:r>
              <a:rPr lang="en-US" dirty="0" smtClean="0"/>
              <a:t>This can be attributed to the fact that most people might be returning  from office and children from school .</a:t>
            </a:r>
          </a:p>
          <a:p>
            <a:r>
              <a:rPr lang="en-US" dirty="0" smtClean="0"/>
              <a:t>There seems to be a spike in the number of incidents during the weekends during midnight. </a:t>
            </a:r>
            <a:endParaRPr lang="en-US" dirty="0"/>
          </a:p>
        </p:txBody>
      </p:sp>
    </p:spTree>
    <p:extLst>
      <p:ext uri="{BB962C8B-B14F-4D97-AF65-F5344CB8AC3E}">
        <p14:creationId xmlns:p14="http://schemas.microsoft.com/office/powerpoint/2010/main" val="3602183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223143" y="611393"/>
            <a:ext cx="1082350" cy="2740127"/>
          </a:xfrm>
          <a:prstGeom prst="rect">
            <a:avLst/>
          </a:prstGeom>
        </p:spPr>
      </p:pic>
      <p:pic>
        <p:nvPicPr>
          <p:cNvPr id="6" name="Picture 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223143" y="3468012"/>
            <a:ext cx="1061799" cy="2740127"/>
          </a:xfrm>
          <a:prstGeom prst="rect">
            <a:avLst/>
          </a:prstGeom>
        </p:spPr>
      </p:pic>
      <p:pic>
        <p:nvPicPr>
          <p:cNvPr id="10" name="Content Placeholder 3"/>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782467" y="3523028"/>
            <a:ext cx="1171687" cy="2693535"/>
          </a:xfrm>
          <a:prstGeom prst="rect">
            <a:avLst/>
          </a:prstGeom>
        </p:spPr>
      </p:pic>
      <p:pic>
        <p:nvPicPr>
          <p:cNvPr id="7" name="Picture 6"/>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721641" y="611393"/>
            <a:ext cx="1232513" cy="2693535"/>
          </a:xfrm>
          <a:prstGeom prst="rect">
            <a:avLst/>
          </a:prstGeom>
        </p:spPr>
      </p:pic>
      <p:sp>
        <p:nvSpPr>
          <p:cNvPr id="16" name="Rectangle 15"/>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638174" y="639401"/>
            <a:ext cx="5374005" cy="5577162"/>
          </a:xfrm>
          <a:prstGeom prst="rect">
            <a:avLst/>
          </a:prstGeom>
          <a:solidFill>
            <a:schemeClr val="tx1">
              <a:lumMod val="75000"/>
              <a:lumOff val="25000"/>
              <a:alpha val="93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038225" y="890906"/>
            <a:ext cx="4600575" cy="1156563"/>
          </a:xfrm>
        </p:spPr>
        <p:txBody>
          <a:bodyPr>
            <a:normAutofit fontScale="90000"/>
          </a:bodyPr>
          <a:lstStyle/>
          <a:p>
            <a:r>
              <a:rPr lang="en-US" sz="4000" dirty="0" smtClean="0">
                <a:solidFill>
                  <a:schemeClr val="accent2"/>
                </a:solidFill>
              </a:rPr>
              <a:t>DOES ALCOHOL HAVE A ROLE TO PLAY ?</a:t>
            </a:r>
            <a:endParaRPr lang="en-US" sz="4000" dirty="0">
              <a:solidFill>
                <a:schemeClr val="accent2"/>
              </a:solidFill>
            </a:endParaRPr>
          </a:p>
        </p:txBody>
      </p:sp>
      <p:sp>
        <p:nvSpPr>
          <p:cNvPr id="12" name="Content Placeholder 11"/>
          <p:cNvSpPr>
            <a:spLocks noGrp="1"/>
          </p:cNvSpPr>
          <p:nvPr>
            <p:ph idx="1"/>
          </p:nvPr>
        </p:nvSpPr>
        <p:spPr>
          <a:xfrm>
            <a:off x="1038225" y="2187256"/>
            <a:ext cx="4600575" cy="3651569"/>
          </a:xfrm>
        </p:spPr>
        <p:txBody>
          <a:bodyPr>
            <a:norm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2000" dirty="0" smtClean="0">
                <a:solidFill>
                  <a:schemeClr val="bg1"/>
                </a:solidFill>
              </a:rPr>
              <a:t>Though the percentage of incidents involving alcohol is lower compared to the ones not involving it, there is a striking increase in alcohol involvement along with the severity of the injury.</a:t>
            </a:r>
          </a:p>
          <a:p>
            <a:pPr marL="0" marR="0" lvl="0" indent="0" defTabSz="914400" eaLnBrk="1" fontAlgn="auto" latinLnBrk="0" hangingPunct="1">
              <a:lnSpc>
                <a:spcPct val="100000"/>
              </a:lnSpc>
              <a:spcBef>
                <a:spcPts val="0"/>
              </a:spcBef>
              <a:spcAft>
                <a:spcPts val="0"/>
              </a:spcAft>
              <a:buClrTx/>
              <a:buSzTx/>
              <a:buFontTx/>
              <a:buNone/>
              <a:tabLst/>
              <a:defRPr/>
            </a:pPr>
            <a:endParaRPr lang="en-US" sz="2000" dirty="0">
              <a:solidFill>
                <a:schemeClr val="bg1"/>
              </a:solidFill>
            </a:endParaRPr>
          </a:p>
          <a:p>
            <a:pPr marL="0" marR="0" lvl="0" indent="0" defTabSz="914400" eaLnBrk="1" fontAlgn="auto" latinLnBrk="0" hangingPunct="1">
              <a:lnSpc>
                <a:spcPct val="100000"/>
              </a:lnSpc>
              <a:spcBef>
                <a:spcPts val="0"/>
              </a:spcBef>
              <a:spcAft>
                <a:spcPts val="0"/>
              </a:spcAft>
              <a:buClrTx/>
              <a:buSzTx/>
              <a:buFontTx/>
              <a:buNone/>
              <a:tabLst/>
              <a:defRPr/>
            </a:pPr>
            <a:r>
              <a:rPr lang="en-US" sz="2000" dirty="0" smtClean="0">
                <a:solidFill>
                  <a:schemeClr val="bg1"/>
                </a:solidFill>
              </a:rPr>
              <a:t>Fatal injuries had 34.2 % alcohol involvement while minor injury had only 6% involvement</a:t>
            </a:r>
            <a:endParaRPr lang="en-US" sz="2000" dirty="0">
              <a:solidFill>
                <a:schemeClr val="bg1"/>
              </a:solidFill>
            </a:endParaRPr>
          </a:p>
        </p:txBody>
      </p:sp>
      <p:sp>
        <p:nvSpPr>
          <p:cNvPr id="4" name="TextBox 3"/>
          <p:cNvSpPr txBox="1"/>
          <p:nvPr/>
        </p:nvSpPr>
        <p:spPr>
          <a:xfrm>
            <a:off x="7809384" y="1038301"/>
            <a:ext cx="1083733" cy="430887"/>
          </a:xfrm>
          <a:prstGeom prst="rect">
            <a:avLst/>
          </a:prstGeom>
          <a:noFill/>
        </p:spPr>
        <p:txBody>
          <a:bodyPr wrap="square" rtlCol="0">
            <a:spAutoFit/>
          </a:bodyPr>
          <a:lstStyle/>
          <a:p>
            <a:r>
              <a:rPr lang="en-US" sz="1100" dirty="0" smtClean="0"/>
              <a:t>Complaint of pain</a:t>
            </a:r>
            <a:endParaRPr lang="en-US" sz="1100" dirty="0"/>
          </a:p>
        </p:txBody>
      </p:sp>
      <p:sp>
        <p:nvSpPr>
          <p:cNvPr id="8" name="TextBox 7"/>
          <p:cNvSpPr txBox="1"/>
          <p:nvPr/>
        </p:nvSpPr>
        <p:spPr>
          <a:xfrm>
            <a:off x="10684933" y="988068"/>
            <a:ext cx="918841" cy="261610"/>
          </a:xfrm>
          <a:prstGeom prst="rect">
            <a:avLst/>
          </a:prstGeom>
          <a:noFill/>
        </p:spPr>
        <p:txBody>
          <a:bodyPr wrap="none" rtlCol="0">
            <a:spAutoFit/>
          </a:bodyPr>
          <a:lstStyle/>
          <a:p>
            <a:r>
              <a:rPr lang="en-US" sz="1100" dirty="0" smtClean="0"/>
              <a:t>Visible injury</a:t>
            </a:r>
            <a:endParaRPr lang="en-US" sz="1100" dirty="0"/>
          </a:p>
        </p:txBody>
      </p:sp>
      <p:sp>
        <p:nvSpPr>
          <p:cNvPr id="9" name="TextBox 8"/>
          <p:cNvSpPr txBox="1"/>
          <p:nvPr/>
        </p:nvSpPr>
        <p:spPr>
          <a:xfrm>
            <a:off x="8018395" y="3838391"/>
            <a:ext cx="574196" cy="261610"/>
          </a:xfrm>
          <a:prstGeom prst="rect">
            <a:avLst/>
          </a:prstGeom>
          <a:noFill/>
        </p:spPr>
        <p:txBody>
          <a:bodyPr wrap="none" rtlCol="0">
            <a:spAutoFit/>
          </a:bodyPr>
          <a:lstStyle/>
          <a:p>
            <a:r>
              <a:rPr lang="en-US" sz="1100" dirty="0" smtClean="0"/>
              <a:t>Severe</a:t>
            </a:r>
            <a:endParaRPr lang="en-US" sz="1100" dirty="0"/>
          </a:p>
        </p:txBody>
      </p:sp>
      <p:sp>
        <p:nvSpPr>
          <p:cNvPr id="11" name="TextBox 10"/>
          <p:cNvSpPr txBox="1"/>
          <p:nvPr/>
        </p:nvSpPr>
        <p:spPr>
          <a:xfrm>
            <a:off x="10954154" y="3838391"/>
            <a:ext cx="461986" cy="261610"/>
          </a:xfrm>
          <a:prstGeom prst="rect">
            <a:avLst/>
          </a:prstGeom>
          <a:noFill/>
        </p:spPr>
        <p:txBody>
          <a:bodyPr wrap="none" rtlCol="0">
            <a:spAutoFit/>
          </a:bodyPr>
          <a:lstStyle/>
          <a:p>
            <a:r>
              <a:rPr lang="en-US" sz="1100" smtClean="0"/>
              <a:t>Fatal</a:t>
            </a:r>
            <a:endParaRPr lang="en-US" sz="1100"/>
          </a:p>
        </p:txBody>
      </p:sp>
    </p:spTree>
    <p:extLst>
      <p:ext uri="{BB962C8B-B14F-4D97-AF65-F5344CB8AC3E}">
        <p14:creationId xmlns:p14="http://schemas.microsoft.com/office/powerpoint/2010/main" val="44738621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304800" y="365125"/>
            <a:ext cx="11050588" cy="1325563"/>
          </a:xfrm>
        </p:spPr>
        <p:txBody>
          <a:bodyPr>
            <a:normAutofit/>
          </a:bodyPr>
          <a:lstStyle/>
          <a:p>
            <a:r>
              <a:rPr lang="en-US" sz="4000" dirty="0" smtClean="0">
                <a:solidFill>
                  <a:schemeClr val="accent2"/>
                </a:solidFill>
              </a:rPr>
              <a:t>PEDESTRIAN ACTION DURING FATALITIES</a:t>
            </a:r>
            <a:endParaRPr lang="en-US" sz="4000" dirty="0">
              <a:solidFill>
                <a:schemeClr val="accent2"/>
              </a:solidFill>
            </a:endParaRPr>
          </a:p>
        </p:txBody>
      </p:sp>
      <p:sp>
        <p:nvSpPr>
          <p:cNvPr id="11" name="Text Placeholder 10"/>
          <p:cNvSpPr>
            <a:spLocks noGrp="1"/>
          </p:cNvSpPr>
          <p:nvPr>
            <p:ph type="body" idx="1"/>
          </p:nvPr>
        </p:nvSpPr>
        <p:spPr/>
        <p:txBody>
          <a:bodyPr/>
          <a:lstStyle/>
          <a:p>
            <a:endParaRPr lang="en-US"/>
          </a:p>
        </p:txBody>
      </p:sp>
      <p:pic>
        <p:nvPicPr>
          <p:cNvPr id="5" name="Content Placeholder 4"/>
          <p:cNvPicPr>
            <a:picLocks noGrp="1" noChangeAspect="1"/>
          </p:cNvPicPr>
          <p:nvPr>
            <p:ph sz="half" idx="2"/>
          </p:nvPr>
        </p:nvPicPr>
        <p:blipFill>
          <a:blip r:embed="rId2" cstate="screen">
            <a:extLst>
              <a:ext uri="{28A0092B-C50C-407E-A947-70E740481C1C}">
                <a14:useLocalDpi xmlns:a14="http://schemas.microsoft.com/office/drawing/2010/main"/>
              </a:ext>
            </a:extLst>
          </a:blip>
          <a:stretch>
            <a:fillRect/>
          </a:stretch>
        </p:blipFill>
        <p:spPr>
          <a:xfrm>
            <a:off x="304800" y="1524001"/>
            <a:ext cx="5867400" cy="4991488"/>
          </a:xfrm>
        </p:spPr>
      </p:pic>
      <p:sp>
        <p:nvSpPr>
          <p:cNvPr id="13" name="Content Placeholder 12"/>
          <p:cNvSpPr>
            <a:spLocks noGrp="1"/>
          </p:cNvSpPr>
          <p:nvPr>
            <p:ph sz="quarter" idx="4"/>
          </p:nvPr>
        </p:nvSpPr>
        <p:spPr>
          <a:xfrm>
            <a:off x="6172200" y="1681163"/>
            <a:ext cx="5183188" cy="4702704"/>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smtClean="0"/>
              <a:t>Looking at the what the pedestrians were doing during fatal collisions, it turns out that most of them were either crossing roads not in the crossway or crossing roads in the crossway at intersections</a:t>
            </a:r>
            <a:endParaRPr lang="en-US" dirty="0"/>
          </a:p>
        </p:txBody>
      </p:sp>
    </p:spTree>
    <p:extLst>
      <p:ext uri="{BB962C8B-B14F-4D97-AF65-F5344CB8AC3E}">
        <p14:creationId xmlns:p14="http://schemas.microsoft.com/office/powerpoint/2010/main" val="1805159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420130" y="365125"/>
            <a:ext cx="10933670" cy="1325563"/>
          </a:xfrm>
        </p:spPr>
        <p:txBody>
          <a:bodyPr/>
          <a:lstStyle/>
          <a:p>
            <a:r>
              <a:rPr lang="en-US" dirty="0" smtClean="0">
                <a:solidFill>
                  <a:schemeClr val="accent2"/>
                </a:solidFill>
              </a:rPr>
              <a:t>COMBINED INFLUENCE ON TIME AND PEDESTRIAN’S ACTION ON FATALITY</a:t>
            </a:r>
            <a:endParaRPr lang="en-US" dirty="0">
              <a:solidFill>
                <a:schemeClr val="accent2"/>
              </a:solidFill>
            </a:endParaRPr>
          </a:p>
        </p:txBody>
      </p:sp>
      <p:pic>
        <p:nvPicPr>
          <p:cNvPr id="9" name="Content Placeholder 8"/>
          <p:cNvPicPr>
            <a:picLocks noGrp="1" noChangeAspect="1"/>
          </p:cNvPicPr>
          <p:nvPr>
            <p:ph sz="half" idx="1"/>
          </p:nvPr>
        </p:nvPicPr>
        <p:blipFill>
          <a:blip r:embed="rId2" cstate="screen">
            <a:extLst>
              <a:ext uri="{28A0092B-C50C-407E-A947-70E740481C1C}">
                <a14:useLocalDpi xmlns:a14="http://schemas.microsoft.com/office/drawing/2010/main"/>
              </a:ext>
            </a:extLst>
          </a:blip>
          <a:stretch>
            <a:fillRect/>
          </a:stretch>
        </p:blipFill>
        <p:spPr>
          <a:xfrm>
            <a:off x="149341" y="1775192"/>
            <a:ext cx="6505457" cy="4896541"/>
          </a:xfrm>
          <a:prstGeom prst="rect">
            <a:avLst/>
          </a:prstGeom>
        </p:spPr>
      </p:pic>
      <p:sp>
        <p:nvSpPr>
          <p:cNvPr id="18" name="Content Placeholder 17"/>
          <p:cNvSpPr>
            <a:spLocks noGrp="1"/>
          </p:cNvSpPr>
          <p:nvPr>
            <p:ph sz="half" idx="2"/>
          </p:nvPr>
        </p:nvSpPr>
        <p:spPr>
          <a:xfrm>
            <a:off x="6654799" y="1913467"/>
            <a:ext cx="5401733" cy="4881238"/>
          </a:xfrm>
        </p:spPr>
        <p:txBody>
          <a:bodyPr>
            <a:normAutofit/>
          </a:bodyPr>
          <a:lstStyle/>
          <a:p>
            <a:r>
              <a:rPr lang="en-US" sz="1800" dirty="0" smtClean="0"/>
              <a:t>We decided to look if there was any specific combination of time and pedestrian’s actions that stood out compared to the rest when it came to fatalities.</a:t>
            </a:r>
          </a:p>
          <a:p>
            <a:endParaRPr lang="en-US" sz="1800" dirty="0" smtClean="0"/>
          </a:p>
          <a:p>
            <a:r>
              <a:rPr lang="en-US" sz="1800" dirty="0" smtClean="0"/>
              <a:t>It does not come as a surprise that most of the pedestrian fatalities occur when pedestrian crosses the road not in the crosswalk between 6 to 9 pm.</a:t>
            </a:r>
          </a:p>
          <a:p>
            <a:endParaRPr lang="en-US" sz="1800" dirty="0" smtClean="0"/>
          </a:p>
          <a:p>
            <a:r>
              <a:rPr lang="en-US" sz="1800" dirty="0" smtClean="0"/>
              <a:t>One possible reason could be that motorists often don</a:t>
            </a:r>
            <a:r>
              <a:rPr lang="mr-IN" sz="1800" dirty="0" smtClean="0"/>
              <a:t>’</a:t>
            </a:r>
            <a:r>
              <a:rPr lang="en-US" sz="1800" dirty="0" smtClean="0"/>
              <a:t>t expect people to cross in the middle of the road and this get doubly dangerous in darker roads</a:t>
            </a:r>
          </a:p>
        </p:txBody>
      </p:sp>
    </p:spTree>
    <p:extLst>
      <p:ext uri="{BB962C8B-B14F-4D97-AF65-F5344CB8AC3E}">
        <p14:creationId xmlns:p14="http://schemas.microsoft.com/office/powerpoint/2010/main" val="145186250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34"/>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sp>
        <p:nvSpPr>
          <p:cNvPr id="37" name="Flowchart: Document 36"/>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175" y="0"/>
            <a:ext cx="3248025" cy="3400426"/>
          </a:xfrm>
          <a:prstGeom prst="flowChartDocument">
            <a:avLst/>
          </a:prstGeom>
          <a:solidFill>
            <a:srgbClr val="5954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Content Placeholder 3"/>
          <p:cNvPicPr>
            <a:picLocks noGrp="1" noChangeAspect="1"/>
          </p:cNvPicPr>
          <p:nvPr>
            <p:ph idx="1"/>
          </p:nvPr>
        </p:nvPicPr>
        <p:blipFill rotWithShape="1">
          <a:blip r:embed="rId2">
            <a:extLst>
              <a:ext uri="{28A0092B-C50C-407E-A947-70E740481C1C}">
                <a14:useLocalDpi xmlns:a14="http://schemas.microsoft.com/office/drawing/2010/main"/>
              </a:ext>
            </a:extLst>
          </a:blip>
          <a:srcRect/>
          <a:stretch/>
        </p:blipFill>
        <p:spPr>
          <a:xfrm>
            <a:off x="3871453" y="171161"/>
            <a:ext cx="7981880" cy="6485277"/>
          </a:xfrm>
          <a:prstGeom prst="rect">
            <a:avLst/>
          </a:prstGeom>
        </p:spPr>
      </p:pic>
      <p:sp>
        <p:nvSpPr>
          <p:cNvPr id="2" name="Title 1"/>
          <p:cNvSpPr>
            <a:spLocks noGrp="1"/>
          </p:cNvSpPr>
          <p:nvPr>
            <p:ph type="title"/>
          </p:nvPr>
        </p:nvSpPr>
        <p:spPr>
          <a:xfrm>
            <a:off x="638175" y="171162"/>
            <a:ext cx="3040207" cy="2371148"/>
          </a:xfrm>
        </p:spPr>
        <p:txBody>
          <a:bodyPr vert="horz" lIns="91440" tIns="45720" rIns="91440" bIns="45720" rtlCol="0" anchor="ctr">
            <a:normAutofit/>
          </a:bodyPr>
          <a:lstStyle/>
          <a:p>
            <a:r>
              <a:rPr lang="en-US" sz="3200" kern="1200" dirty="0" smtClean="0">
                <a:solidFill>
                  <a:schemeClr val="accent2"/>
                </a:solidFill>
                <a:latin typeface="+mj-lt"/>
                <a:ea typeface="+mj-ea"/>
                <a:cs typeface="+mj-cs"/>
              </a:rPr>
              <a:t>COLLISION VISUALIZATIONS FOR 2013</a:t>
            </a:r>
            <a:endParaRPr lang="en-US" sz="3200" kern="1200" dirty="0">
              <a:solidFill>
                <a:schemeClr val="accent2"/>
              </a:solidFill>
              <a:latin typeface="+mj-lt"/>
              <a:ea typeface="+mj-ea"/>
              <a:cs typeface="+mj-cs"/>
            </a:endParaRPr>
          </a:p>
        </p:txBody>
      </p:sp>
    </p:spTree>
    <p:extLst>
      <p:ext uri="{BB962C8B-B14F-4D97-AF65-F5344CB8AC3E}">
        <p14:creationId xmlns:p14="http://schemas.microsoft.com/office/powerpoint/2010/main" val="328247848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sp>
        <p:nvSpPr>
          <p:cNvPr id="19" name="Rectangle 18"/>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Content Placeholder 5"/>
          <p:cNvPicPr>
            <a:picLocks noGrp="1" noChangeAspect="1"/>
          </p:cNvPicPr>
          <p:nvPr>
            <p:ph idx="1"/>
          </p:nvPr>
        </p:nvPicPr>
        <p:blipFill rotWithShape="1">
          <a:blip r:embed="rId2" cstate="screen">
            <a:extLst>
              <a:ext uri="{28A0092B-C50C-407E-A947-70E740481C1C}">
                <a14:useLocalDpi xmlns:a14="http://schemas.microsoft.com/office/drawing/2010/main"/>
              </a:ext>
            </a:extLst>
          </a:blip>
          <a:srcRect/>
          <a:stretch/>
        </p:blipFill>
        <p:spPr>
          <a:xfrm>
            <a:off x="2073729" y="1584437"/>
            <a:ext cx="7805057" cy="4484990"/>
          </a:xfrm>
          <a:prstGeom prst="rect">
            <a:avLst/>
          </a:prstGeom>
        </p:spPr>
      </p:pic>
      <p:sp>
        <p:nvSpPr>
          <p:cNvPr id="2" name="Title 1"/>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kern="1200" dirty="0" smtClean="0">
                <a:solidFill>
                  <a:schemeClr val="accent2"/>
                </a:solidFill>
                <a:latin typeface="+mj-lt"/>
                <a:ea typeface="+mj-ea"/>
                <a:cs typeface="+mj-cs"/>
              </a:rPr>
              <a:t>TOP 10 COLLISION SPOTS</a:t>
            </a:r>
            <a:endParaRPr lang="en-US" kern="1200" dirty="0">
              <a:solidFill>
                <a:schemeClr val="accent2"/>
              </a:solidFill>
              <a:latin typeface="+mj-lt"/>
              <a:ea typeface="+mj-ea"/>
              <a:cs typeface="+mj-cs"/>
            </a:endParaRPr>
          </a:p>
        </p:txBody>
      </p:sp>
    </p:spTree>
    <p:extLst>
      <p:ext uri="{BB962C8B-B14F-4D97-AF65-F5344CB8AC3E}">
        <p14:creationId xmlns:p14="http://schemas.microsoft.com/office/powerpoint/2010/main" val="98942780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3"/>
          <p:cNvPicPr>
            <a:picLocks noChangeAspect="1"/>
          </p:cNvPicPr>
          <p:nvPr/>
        </p:nvPicPr>
        <p:blipFill rotWithShape="1">
          <a:blip r:embed="rId2" cstate="screen">
            <a:extLst>
              <a:ext uri="{28A0092B-C50C-407E-A947-70E740481C1C}">
                <a14:useLocalDpi xmlns:a14="http://schemas.microsoft.com/office/drawing/2010/main"/>
              </a:ext>
            </a:extLst>
          </a:blip>
          <a:srcRect b="-2"/>
          <a:stretch/>
        </p:blipFill>
        <p:spPr>
          <a:xfrm>
            <a:off x="4639056" y="10"/>
            <a:ext cx="7552944" cy="6857990"/>
          </a:xfrm>
          <a:prstGeom prst="rect">
            <a:avLst/>
          </a:prstGeom>
          <a:effectLst/>
        </p:spPr>
      </p:pic>
      <p:sp>
        <p:nvSpPr>
          <p:cNvPr id="2" name="Title 1"/>
          <p:cNvSpPr>
            <a:spLocks noGrp="1"/>
          </p:cNvSpPr>
          <p:nvPr>
            <p:ph type="title"/>
          </p:nvPr>
        </p:nvSpPr>
        <p:spPr>
          <a:xfrm>
            <a:off x="648931" y="473530"/>
            <a:ext cx="3990125" cy="1832340"/>
          </a:xfrm>
        </p:spPr>
        <p:txBody>
          <a:bodyPr>
            <a:normAutofit fontScale="90000"/>
          </a:bodyPr>
          <a:lstStyle/>
          <a:p>
            <a:r>
              <a:rPr lang="en-US" dirty="0" smtClean="0">
                <a:solidFill>
                  <a:schemeClr val="accent2"/>
                </a:solidFill>
              </a:rPr>
              <a:t>MORE COLLISIONS NEAR AIRPORT </a:t>
            </a:r>
            <a:endParaRPr lang="en-US" dirty="0">
              <a:solidFill>
                <a:schemeClr val="accent2"/>
              </a:solidFill>
            </a:endParaRPr>
          </a:p>
        </p:txBody>
      </p:sp>
      <p:sp>
        <p:nvSpPr>
          <p:cNvPr id="9" name="Content Placeholder 8"/>
          <p:cNvSpPr>
            <a:spLocks noGrp="1"/>
          </p:cNvSpPr>
          <p:nvPr>
            <p:ph idx="1"/>
          </p:nvPr>
        </p:nvSpPr>
        <p:spPr>
          <a:xfrm>
            <a:off x="648930" y="2305870"/>
            <a:ext cx="3990125" cy="3785419"/>
          </a:xfrm>
        </p:spPr>
        <p:txBody>
          <a:bodyPr>
            <a:normAutofit/>
          </a:bodyPr>
          <a:lstStyle/>
          <a:p>
            <a:pPr marL="0" indent="0">
              <a:lnSpc>
                <a:spcPct val="100000"/>
              </a:lnSpc>
              <a:spcBef>
                <a:spcPts val="0"/>
              </a:spcBef>
              <a:buNone/>
            </a:pPr>
            <a:r>
              <a:rPr lang="en-US" sz="2000" dirty="0" smtClean="0"/>
              <a:t>Three of the top 10 collision spots are on the lane connecting Van </a:t>
            </a:r>
            <a:r>
              <a:rPr lang="en-US" sz="2000" dirty="0" err="1" smtClean="0"/>
              <a:t>Nuyes</a:t>
            </a:r>
            <a:r>
              <a:rPr lang="en-US" sz="2000" dirty="0" smtClean="0"/>
              <a:t> airport and Bob Hope airport. </a:t>
            </a:r>
          </a:p>
          <a:p>
            <a:pPr marL="0" indent="0">
              <a:lnSpc>
                <a:spcPct val="100000"/>
              </a:lnSpc>
              <a:spcBef>
                <a:spcPts val="0"/>
              </a:spcBef>
              <a:buNone/>
            </a:pPr>
            <a:endParaRPr lang="en-US" sz="2000" dirty="0"/>
          </a:p>
          <a:p>
            <a:pPr marL="0" indent="0">
              <a:lnSpc>
                <a:spcPct val="100000"/>
              </a:lnSpc>
              <a:spcBef>
                <a:spcPts val="0"/>
              </a:spcBef>
              <a:buNone/>
            </a:pPr>
            <a:r>
              <a:rPr lang="en-US" sz="2000" dirty="0" smtClean="0"/>
              <a:t>One possible reason could be people rushing to catch connecting flights from one airport to the other.</a:t>
            </a:r>
          </a:p>
          <a:p>
            <a:pPr marL="0" indent="0">
              <a:lnSpc>
                <a:spcPct val="100000"/>
              </a:lnSpc>
              <a:spcBef>
                <a:spcPts val="0"/>
              </a:spcBef>
              <a:buNone/>
            </a:pPr>
            <a:endParaRPr lang="en-US" sz="2000" dirty="0" smtClean="0"/>
          </a:p>
          <a:p>
            <a:pPr marL="0" indent="0">
              <a:lnSpc>
                <a:spcPct val="100000"/>
              </a:lnSpc>
              <a:spcBef>
                <a:spcPts val="0"/>
              </a:spcBef>
              <a:buNone/>
            </a:pPr>
            <a:r>
              <a:rPr lang="en-US" sz="2000" dirty="0" smtClean="0"/>
              <a:t>Unsafe speeds and Automobile right of way are the primary reasons for collisions at these spots too.</a:t>
            </a:r>
            <a:endParaRPr lang="en-US" sz="2000" dirty="0"/>
          </a:p>
          <a:p>
            <a:pPr marL="0" indent="0">
              <a:lnSpc>
                <a:spcPct val="100000"/>
              </a:lnSpc>
              <a:spcBef>
                <a:spcPts val="0"/>
              </a:spcBef>
              <a:buNone/>
            </a:pPr>
            <a:endParaRPr lang="en-US" sz="2000" dirty="0" smtClean="0"/>
          </a:p>
          <a:p>
            <a:pPr marL="0" indent="0">
              <a:lnSpc>
                <a:spcPct val="100000"/>
              </a:lnSpc>
              <a:spcBef>
                <a:spcPts val="0"/>
              </a:spcBef>
              <a:buNone/>
            </a:pPr>
            <a:endParaRPr lang="en-US" sz="2000" dirty="0"/>
          </a:p>
          <a:p>
            <a:pPr marL="0" indent="0">
              <a:lnSpc>
                <a:spcPct val="100000"/>
              </a:lnSpc>
              <a:spcBef>
                <a:spcPts val="0"/>
              </a:spcBef>
              <a:buNone/>
            </a:pPr>
            <a:endParaRPr lang="en-US" sz="1800" dirty="0"/>
          </a:p>
          <a:p>
            <a:pPr marL="0" indent="0">
              <a:lnSpc>
                <a:spcPct val="100000"/>
              </a:lnSpc>
              <a:spcBef>
                <a:spcPts val="0"/>
              </a:spcBef>
              <a:buNone/>
            </a:pPr>
            <a:endParaRPr lang="en-US" sz="1800" dirty="0"/>
          </a:p>
        </p:txBody>
      </p:sp>
    </p:spTree>
    <p:extLst>
      <p:ext uri="{BB962C8B-B14F-4D97-AF65-F5344CB8AC3E}">
        <p14:creationId xmlns:p14="http://schemas.microsoft.com/office/powerpoint/2010/main" val="65820742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Freeform 28"/>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960120" y="0"/>
            <a:ext cx="11218661" cy="6858000"/>
          </a:xfrm>
          <a:custGeom>
            <a:avLst/>
            <a:gdLst>
              <a:gd name="connsiteX0" fmla="*/ 0 w 11218661"/>
              <a:gd name="connsiteY0" fmla="*/ 0 h 6858000"/>
              <a:gd name="connsiteX1" fmla="*/ 8042507 w 11218661"/>
              <a:gd name="connsiteY1" fmla="*/ 0 h 6858000"/>
              <a:gd name="connsiteX2" fmla="*/ 11218661 w 11218661"/>
              <a:gd name="connsiteY2" fmla="*/ 6858000 h 6858000"/>
              <a:gd name="connsiteX3" fmla="*/ 0 w 1121866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218661" h="6858000">
                <a:moveTo>
                  <a:pt x="0" y="0"/>
                </a:moveTo>
                <a:lnTo>
                  <a:pt x="8042507" y="0"/>
                </a:lnTo>
                <a:lnTo>
                  <a:pt x="11218661" y="6858000"/>
                </a:lnTo>
                <a:lnTo>
                  <a:pt x="0" y="6858000"/>
                </a:lnTo>
                <a:close/>
              </a:path>
            </a:pathLst>
          </a:custGeom>
          <a:solidFill>
            <a:schemeClr val="tx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26"/>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407030" y="0"/>
            <a:ext cx="10771752" cy="6858000"/>
          </a:xfrm>
          <a:custGeom>
            <a:avLst/>
            <a:gdLst>
              <a:gd name="connsiteX0" fmla="*/ 0 w 10771752"/>
              <a:gd name="connsiteY0" fmla="*/ 0 h 6858000"/>
              <a:gd name="connsiteX1" fmla="*/ 7595598 w 10771752"/>
              <a:gd name="connsiteY1" fmla="*/ 0 h 6858000"/>
              <a:gd name="connsiteX2" fmla="*/ 10771752 w 10771752"/>
              <a:gd name="connsiteY2" fmla="*/ 6858000 h 6858000"/>
              <a:gd name="connsiteX3" fmla="*/ 0 w 1077175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771752" h="6858000">
                <a:moveTo>
                  <a:pt x="0" y="0"/>
                </a:moveTo>
                <a:lnTo>
                  <a:pt x="7595598" y="0"/>
                </a:lnTo>
                <a:lnTo>
                  <a:pt x="10771752" y="6858000"/>
                </a:lnTo>
                <a:lnTo>
                  <a:pt x="0" y="6858000"/>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Content Placeholder 3"/>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669471" y="642988"/>
            <a:ext cx="3084319" cy="5571543"/>
          </a:xfrm>
          <a:prstGeom prst="rect">
            <a:avLst/>
          </a:prstGeom>
        </p:spPr>
      </p:pic>
      <p:sp>
        <p:nvSpPr>
          <p:cNvPr id="2" name="Title 1"/>
          <p:cNvSpPr>
            <a:spLocks noGrp="1"/>
          </p:cNvSpPr>
          <p:nvPr>
            <p:ph type="title"/>
          </p:nvPr>
        </p:nvSpPr>
        <p:spPr>
          <a:xfrm>
            <a:off x="4385776" y="348519"/>
            <a:ext cx="7164493" cy="1325563"/>
          </a:xfrm>
        </p:spPr>
        <p:txBody>
          <a:bodyPr>
            <a:normAutofit/>
          </a:bodyPr>
          <a:lstStyle/>
          <a:p>
            <a:r>
              <a:rPr lang="en-US" dirty="0" smtClean="0">
                <a:solidFill>
                  <a:schemeClr val="accent2"/>
                </a:solidFill>
              </a:rPr>
              <a:t>MORE COLLISIONS AT INTERSECTIONS ?</a:t>
            </a:r>
            <a:endParaRPr lang="en-US" dirty="0">
              <a:solidFill>
                <a:schemeClr val="accent2"/>
              </a:solidFill>
            </a:endParaRPr>
          </a:p>
        </p:txBody>
      </p:sp>
      <p:sp>
        <p:nvSpPr>
          <p:cNvPr id="9" name="Content Placeholder 8"/>
          <p:cNvSpPr>
            <a:spLocks noGrp="1"/>
          </p:cNvSpPr>
          <p:nvPr>
            <p:ph idx="1"/>
          </p:nvPr>
        </p:nvSpPr>
        <p:spPr>
          <a:xfrm>
            <a:off x="4387515" y="2022601"/>
            <a:ext cx="7161017" cy="4154361"/>
          </a:xfrm>
        </p:spPr>
        <p:txBody>
          <a:bodyPr>
            <a:normAutofit/>
          </a:bodyPr>
          <a:lstStyle/>
          <a:p>
            <a:pPr marL="0" indent="0">
              <a:lnSpc>
                <a:spcPct val="100000"/>
              </a:lnSpc>
              <a:spcBef>
                <a:spcPts val="0"/>
              </a:spcBef>
              <a:buNone/>
            </a:pPr>
            <a:r>
              <a:rPr lang="en-US" sz="2000" dirty="0" smtClean="0">
                <a:solidFill>
                  <a:schemeClr val="bg1"/>
                </a:solidFill>
              </a:rPr>
              <a:t>More collisions occur at non-intersections than at intersections, with only 31 %  at intersections.</a:t>
            </a:r>
          </a:p>
          <a:p>
            <a:pPr marL="0" indent="0">
              <a:lnSpc>
                <a:spcPct val="100000"/>
              </a:lnSpc>
              <a:spcBef>
                <a:spcPts val="0"/>
              </a:spcBef>
              <a:buNone/>
            </a:pPr>
            <a:endParaRPr lang="en-US" sz="2000" dirty="0">
              <a:solidFill>
                <a:schemeClr val="bg1"/>
              </a:solidFill>
            </a:endParaRPr>
          </a:p>
          <a:p>
            <a:pPr marL="0" indent="0">
              <a:lnSpc>
                <a:spcPct val="100000"/>
              </a:lnSpc>
              <a:spcBef>
                <a:spcPts val="0"/>
              </a:spcBef>
              <a:buNone/>
            </a:pPr>
            <a:r>
              <a:rPr lang="en-US" sz="2000" dirty="0" smtClean="0">
                <a:solidFill>
                  <a:schemeClr val="bg1"/>
                </a:solidFill>
              </a:rPr>
              <a:t>Though </a:t>
            </a:r>
            <a:r>
              <a:rPr lang="en-US" sz="2000" dirty="0">
                <a:solidFill>
                  <a:schemeClr val="bg1"/>
                </a:solidFill>
              </a:rPr>
              <a:t>the number of collisions at the intersections are outweighed by the collisions at non-intersections, half of the top 10 collision spots happen to be intersections</a:t>
            </a:r>
          </a:p>
          <a:p>
            <a:pPr marL="0" marR="0" lvl="0" indent="0" defTabSz="914400" eaLnBrk="1" fontAlgn="auto" latinLnBrk="0" hangingPunct="1">
              <a:lnSpc>
                <a:spcPct val="100000"/>
              </a:lnSpc>
              <a:spcBef>
                <a:spcPts val="0"/>
              </a:spcBef>
              <a:spcAft>
                <a:spcPts val="0"/>
              </a:spcAft>
              <a:buClrTx/>
              <a:buSzTx/>
              <a:buFontTx/>
              <a:buNone/>
              <a:tabLst/>
              <a:defRPr/>
            </a:pPr>
            <a:endParaRPr lang="en-US" sz="2000" dirty="0">
              <a:solidFill>
                <a:schemeClr val="bg1"/>
              </a:solidFill>
            </a:endParaRPr>
          </a:p>
        </p:txBody>
      </p:sp>
    </p:spTree>
    <p:extLst>
      <p:ext uri="{BB962C8B-B14F-4D97-AF65-F5344CB8AC3E}">
        <p14:creationId xmlns:p14="http://schemas.microsoft.com/office/powerpoint/2010/main" val="318730406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3"/>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5846770" y="640082"/>
            <a:ext cx="5705567" cy="4601389"/>
          </a:xfrm>
          <a:prstGeom prst="rect">
            <a:avLst/>
          </a:prstGeom>
          <a:effectLst/>
        </p:spPr>
      </p:pic>
      <p:sp>
        <p:nvSpPr>
          <p:cNvPr id="2" name="Title 1"/>
          <p:cNvSpPr>
            <a:spLocks noGrp="1"/>
          </p:cNvSpPr>
          <p:nvPr>
            <p:ph type="title"/>
          </p:nvPr>
        </p:nvSpPr>
        <p:spPr>
          <a:xfrm>
            <a:off x="648929" y="629266"/>
            <a:ext cx="4527228" cy="1676603"/>
          </a:xfrm>
        </p:spPr>
        <p:txBody>
          <a:bodyPr>
            <a:normAutofit fontScale="90000"/>
          </a:bodyPr>
          <a:lstStyle/>
          <a:p>
            <a:r>
              <a:rPr lang="en-US" dirty="0" smtClean="0">
                <a:solidFill>
                  <a:schemeClr val="accent2"/>
                </a:solidFill>
              </a:rPr>
              <a:t>HOW DOES COLLISION RELATE TO POVERTY RATIO?</a:t>
            </a:r>
            <a:endParaRPr lang="en-US" dirty="0">
              <a:solidFill>
                <a:schemeClr val="accent2"/>
              </a:solidFill>
            </a:endParaRPr>
          </a:p>
        </p:txBody>
      </p:sp>
      <p:pic>
        <p:nvPicPr>
          <p:cNvPr id="3" name="Content Placeholder 2"/>
          <p:cNvPicPr>
            <a:picLocks noGrp="1" noChangeAspect="1"/>
          </p:cNvPicPr>
          <p:nvPr>
            <p:ph idx="1"/>
          </p:nvPr>
        </p:nvPicPr>
        <p:blipFill>
          <a:blip r:embed="rId3">
            <a:extLst>
              <a:ext uri="{28A0092B-C50C-407E-A947-70E740481C1C}">
                <a14:useLocalDpi xmlns:a14="http://schemas.microsoft.com/office/drawing/2010/main"/>
              </a:ext>
            </a:extLst>
          </a:blip>
          <a:stretch>
            <a:fillRect/>
          </a:stretch>
        </p:blipFill>
        <p:spPr>
          <a:xfrm>
            <a:off x="9774337" y="5321300"/>
            <a:ext cx="1778000" cy="1536700"/>
          </a:xfrm>
        </p:spPr>
      </p:pic>
      <p:sp>
        <p:nvSpPr>
          <p:cNvPr id="5" name="TextBox 4"/>
          <p:cNvSpPr txBox="1"/>
          <p:nvPr/>
        </p:nvSpPr>
        <p:spPr>
          <a:xfrm>
            <a:off x="648929" y="2673330"/>
            <a:ext cx="4755828" cy="3416320"/>
          </a:xfrm>
          <a:prstGeom prst="rect">
            <a:avLst/>
          </a:prstGeom>
          <a:noFill/>
        </p:spPr>
        <p:txBody>
          <a:bodyPr wrap="square" rtlCol="0">
            <a:spAutoFit/>
          </a:bodyPr>
          <a:lstStyle/>
          <a:p>
            <a:r>
              <a:rPr lang="en-US" dirty="0" smtClean="0"/>
              <a:t>Poverty ratio considered here is the number of households above poverty line for every household below poverty line</a:t>
            </a:r>
          </a:p>
          <a:p>
            <a:endParaRPr lang="en-US" dirty="0"/>
          </a:p>
          <a:p>
            <a:r>
              <a:rPr lang="en-US" dirty="0" smtClean="0"/>
              <a:t>We decided to study if the top collision spots were in someway related to poverty.</a:t>
            </a:r>
          </a:p>
          <a:p>
            <a:endParaRPr lang="en-US" dirty="0"/>
          </a:p>
          <a:p>
            <a:r>
              <a:rPr lang="en-US" dirty="0" smtClean="0"/>
              <a:t>It turns out that most of the top 30 collision spots took place in the region were poverty ratio was the worst ( Less than 7:1 ) which could be an indicator that poverty in some way might contribute to collisions </a:t>
            </a:r>
            <a:endParaRPr lang="en-US" dirty="0"/>
          </a:p>
        </p:txBody>
      </p:sp>
    </p:spTree>
    <p:extLst>
      <p:ext uri="{BB962C8B-B14F-4D97-AF65-F5344CB8AC3E}">
        <p14:creationId xmlns:p14="http://schemas.microsoft.com/office/powerpoint/2010/main" val="305522837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2913" y="365125"/>
            <a:ext cx="10910887" cy="1325563"/>
          </a:xfrm>
        </p:spPr>
        <p:txBody>
          <a:bodyPr/>
          <a:lstStyle/>
          <a:p>
            <a:r>
              <a:rPr lang="en-US" dirty="0" smtClean="0">
                <a:solidFill>
                  <a:schemeClr val="accent2"/>
                </a:solidFill>
              </a:rPr>
              <a:t>VISION ZERO </a:t>
            </a:r>
            <a:r>
              <a:rPr lang="mr-IN" dirty="0" smtClean="0">
                <a:solidFill>
                  <a:schemeClr val="accent2"/>
                </a:solidFill>
              </a:rPr>
              <a:t>–</a:t>
            </a:r>
            <a:r>
              <a:rPr lang="en-US" dirty="0" smtClean="0">
                <a:solidFill>
                  <a:schemeClr val="accent2"/>
                </a:solidFill>
              </a:rPr>
              <a:t> LOS ANGELES</a:t>
            </a:r>
            <a:endParaRPr lang="en-US" dirty="0">
              <a:solidFill>
                <a:schemeClr val="accent2"/>
              </a:solidFill>
            </a:endParaRPr>
          </a:p>
        </p:txBody>
      </p:sp>
      <p:sp>
        <p:nvSpPr>
          <p:cNvPr id="3" name="Content Placeholder 2"/>
          <p:cNvSpPr>
            <a:spLocks noGrp="1"/>
          </p:cNvSpPr>
          <p:nvPr>
            <p:ph idx="1"/>
          </p:nvPr>
        </p:nvSpPr>
        <p:spPr>
          <a:xfrm>
            <a:off x="442913" y="1825624"/>
            <a:ext cx="11258550" cy="4760913"/>
          </a:xfrm>
        </p:spPr>
        <p:txBody>
          <a:bodyPr>
            <a:norm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2000" dirty="0" smtClean="0">
                <a:ea typeface="Calibri" charset="0"/>
                <a:cs typeface="Calibri" charset="0"/>
              </a:rPr>
              <a:t>Los</a:t>
            </a:r>
            <a:r>
              <a:rPr lang="en-US" sz="2000" dirty="0" smtClean="0">
                <a:ea typeface="Times New Roman" charset="0"/>
                <a:cs typeface="Times New Roman" charset="0"/>
              </a:rPr>
              <a:t> Angeles has set its sights on zero traffic fatalities by 2025 through the initiative “Vision Zero”. The fact that more than 200 people are killed every year trying to move around the city is motivation enough for such an initiative </a:t>
            </a:r>
          </a:p>
          <a:p>
            <a:pPr marL="0" marR="0" lvl="0" indent="0" defTabSz="914400" eaLnBrk="1" fontAlgn="auto" latinLnBrk="0" hangingPunct="1">
              <a:lnSpc>
                <a:spcPct val="100000"/>
              </a:lnSpc>
              <a:spcBef>
                <a:spcPts val="0"/>
              </a:spcBef>
              <a:spcAft>
                <a:spcPts val="0"/>
              </a:spcAft>
              <a:buClrTx/>
              <a:buSzTx/>
              <a:buFontTx/>
              <a:buNone/>
              <a:tabLst/>
              <a:defRPr/>
            </a:pPr>
            <a:endParaRPr lang="en-US" sz="2000" dirty="0">
              <a:ea typeface="Times New Roman" charset="0"/>
              <a:cs typeface="Times New Roman" charset="0"/>
            </a:endParaRPr>
          </a:p>
          <a:p>
            <a:pPr marL="0" lvl="0" indent="0">
              <a:lnSpc>
                <a:spcPct val="100000"/>
              </a:lnSpc>
              <a:spcBef>
                <a:spcPts val="0"/>
              </a:spcBef>
              <a:buNone/>
            </a:pPr>
            <a:r>
              <a:rPr lang="en-US" sz="2000" dirty="0" smtClean="0">
                <a:ea typeface="Times New Roman" charset="0"/>
                <a:cs typeface="Times New Roman" charset="0"/>
              </a:rPr>
              <a:t>This </a:t>
            </a:r>
            <a:r>
              <a:rPr lang="en-US" sz="2000" dirty="0">
                <a:ea typeface="Times New Roman" charset="0"/>
                <a:cs typeface="Times New Roman" charset="0"/>
              </a:rPr>
              <a:t>effort brings together transportation engineers, police officers, advocates, and policymakers to work together towards creating safer </a:t>
            </a:r>
            <a:r>
              <a:rPr lang="en-US" sz="2000" dirty="0" smtClean="0">
                <a:ea typeface="Times New Roman" charset="0"/>
                <a:cs typeface="Times New Roman" charset="0"/>
              </a:rPr>
              <a:t>streets. The </a:t>
            </a:r>
            <a:r>
              <a:rPr lang="en-US" sz="2000" dirty="0">
                <a:ea typeface="Times New Roman" charset="0"/>
                <a:cs typeface="Times New Roman" charset="0"/>
              </a:rPr>
              <a:t>focus will be protecting </a:t>
            </a:r>
            <a:r>
              <a:rPr lang="en-US" sz="2000" dirty="0" smtClean="0">
                <a:ea typeface="Times New Roman" charset="0"/>
                <a:cs typeface="Times New Roman" charset="0"/>
              </a:rPr>
              <a:t>the </a:t>
            </a:r>
            <a:r>
              <a:rPr lang="en-US" sz="2000" dirty="0">
                <a:ea typeface="Times New Roman" charset="0"/>
                <a:cs typeface="Times New Roman" charset="0"/>
              </a:rPr>
              <a:t>most vulnerable road users, including children, older adults, and people walking and bicycling.</a:t>
            </a:r>
            <a:endParaRPr lang="en-US" sz="2000" dirty="0" smtClean="0">
              <a:ea typeface="Times New Roman" charset="0"/>
              <a:cs typeface="Times New Roman" charset="0"/>
            </a:endParaRPr>
          </a:p>
          <a:p>
            <a:pPr marL="0" marR="0" lvl="0" indent="0" defTabSz="914400" eaLnBrk="1" fontAlgn="auto" latinLnBrk="0" hangingPunct="1">
              <a:lnSpc>
                <a:spcPct val="100000"/>
              </a:lnSpc>
              <a:spcBef>
                <a:spcPts val="0"/>
              </a:spcBef>
              <a:spcAft>
                <a:spcPts val="0"/>
              </a:spcAft>
              <a:buClrTx/>
              <a:buSzTx/>
              <a:buFontTx/>
              <a:buNone/>
              <a:tabLst/>
              <a:defRPr/>
            </a:pPr>
            <a:endParaRPr lang="en-US" sz="2000" dirty="0">
              <a:ea typeface="Times New Roman" charset="0"/>
              <a:cs typeface="Times New Roman" charset="0"/>
            </a:endParaRPr>
          </a:p>
          <a:p>
            <a:pPr marL="0" marR="0" lvl="0" indent="0" defTabSz="914400" eaLnBrk="1" fontAlgn="auto" latinLnBrk="0" hangingPunct="1">
              <a:lnSpc>
                <a:spcPct val="100000"/>
              </a:lnSpc>
              <a:spcBef>
                <a:spcPts val="0"/>
              </a:spcBef>
              <a:spcAft>
                <a:spcPts val="0"/>
              </a:spcAft>
              <a:buClrTx/>
              <a:buSzTx/>
              <a:buFontTx/>
              <a:buNone/>
              <a:tabLst/>
              <a:defRPr/>
            </a:pPr>
            <a:r>
              <a:rPr lang="en-US" sz="2000" dirty="0" smtClean="0">
                <a:ea typeface="Times New Roman" charset="0"/>
                <a:cs typeface="Times New Roman" charset="0"/>
              </a:rPr>
              <a:t>Vision Zero has a proven track record in many cities across the world</a:t>
            </a:r>
          </a:p>
          <a:p>
            <a:pPr marL="0" marR="0" lvl="0" indent="0" defTabSz="914400" eaLnBrk="1" fontAlgn="auto" latinLnBrk="0" hangingPunct="1">
              <a:lnSpc>
                <a:spcPct val="100000"/>
              </a:lnSpc>
              <a:spcBef>
                <a:spcPts val="0"/>
              </a:spcBef>
              <a:spcAft>
                <a:spcPts val="0"/>
              </a:spcAft>
              <a:buClrTx/>
              <a:buSzTx/>
              <a:buFontTx/>
              <a:buNone/>
              <a:tabLst/>
              <a:defRPr/>
            </a:pPr>
            <a:endParaRPr lang="en-US" sz="2000" dirty="0">
              <a:ea typeface="Times New Roman" charset="0"/>
              <a:cs typeface="Times New Roman" charset="0"/>
            </a:endParaRPr>
          </a:p>
          <a:p>
            <a:pPr marL="0" marR="0" lvl="0" indent="0" defTabSz="914400" eaLnBrk="1" fontAlgn="auto" latinLnBrk="0" hangingPunct="1">
              <a:lnSpc>
                <a:spcPct val="100000"/>
              </a:lnSpc>
              <a:spcBef>
                <a:spcPts val="0"/>
              </a:spcBef>
              <a:spcAft>
                <a:spcPts val="0"/>
              </a:spcAft>
              <a:buClrTx/>
              <a:buSzTx/>
              <a:buFontTx/>
              <a:buNone/>
              <a:tabLst/>
              <a:defRPr/>
            </a:pPr>
            <a:r>
              <a:rPr lang="en-US" sz="2000" dirty="0" smtClean="0">
                <a:ea typeface="Times New Roman" charset="0"/>
                <a:cs typeface="Times New Roman" charset="0"/>
              </a:rPr>
              <a:t>Los Angeles Department of Transportation have put together the collision data for the years 2009-2013 and intend to add more data in the near future</a:t>
            </a:r>
            <a:endParaRPr lang="en-US" sz="2000" dirty="0">
              <a:ea typeface="Times New Roman" charset="0"/>
              <a:cs typeface="Times New Roman" charset="0"/>
            </a:endParaRPr>
          </a:p>
        </p:txBody>
      </p:sp>
    </p:spTree>
    <p:extLst>
      <p:ext uri="{BB962C8B-B14F-4D97-AF65-F5344CB8AC3E}">
        <p14:creationId xmlns:p14="http://schemas.microsoft.com/office/powerpoint/2010/main" val="194302065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pic>
        <p:nvPicPr>
          <p:cNvPr id="4" name="Content Placeholder 3"/>
          <p:cNvPicPr>
            <a:picLocks noGrp="1" noChangeAspect="1"/>
          </p:cNvPicPr>
          <p:nvPr>
            <p:ph idx="1"/>
          </p:nvPr>
        </p:nvPicPr>
        <p:blipFill rotWithShape="1">
          <a:blip r:embed="rId2" cstate="screen">
            <a:extLst>
              <a:ext uri="{28A0092B-C50C-407E-A947-70E740481C1C}">
                <a14:useLocalDpi xmlns:a14="http://schemas.microsoft.com/office/drawing/2010/main"/>
              </a:ext>
            </a:extLst>
          </a:blip>
          <a:srcRect/>
          <a:stretch/>
        </p:blipFill>
        <p:spPr>
          <a:xfrm>
            <a:off x="20" y="10"/>
            <a:ext cx="7534636" cy="6857990"/>
          </a:xfrm>
          <a:prstGeom prst="rect">
            <a:avLst/>
          </a:prstGeom>
        </p:spPr>
      </p:pic>
      <p:sp>
        <p:nvSpPr>
          <p:cNvPr id="2" name="Title 1"/>
          <p:cNvSpPr>
            <a:spLocks noGrp="1"/>
          </p:cNvSpPr>
          <p:nvPr>
            <p:ph type="title"/>
          </p:nvPr>
        </p:nvSpPr>
        <p:spPr>
          <a:xfrm>
            <a:off x="8153399" y="365125"/>
            <a:ext cx="3668487" cy="6035675"/>
          </a:xfrm>
        </p:spPr>
        <p:txBody>
          <a:bodyPr vert="horz" lIns="91440" tIns="45720" rIns="91440" bIns="45720" rtlCol="0" anchor="ctr">
            <a:normAutofit/>
          </a:bodyPr>
          <a:lstStyle/>
          <a:p>
            <a:r>
              <a:rPr lang="en-US" dirty="0" smtClean="0">
                <a:solidFill>
                  <a:schemeClr val="accent2"/>
                </a:solidFill>
              </a:rPr>
              <a:t>FATALITY</a:t>
            </a:r>
            <a:br>
              <a:rPr lang="en-US" dirty="0" smtClean="0">
                <a:solidFill>
                  <a:schemeClr val="accent2"/>
                </a:solidFill>
              </a:rPr>
            </a:br>
            <a:r>
              <a:rPr lang="en-US" dirty="0" smtClean="0">
                <a:solidFill>
                  <a:schemeClr val="accent2"/>
                </a:solidFill>
              </a:rPr>
              <a:t>VISUALIZATION FOR 2013</a:t>
            </a:r>
            <a:endParaRPr lang="en-US" dirty="0">
              <a:solidFill>
                <a:schemeClr val="accent2"/>
              </a:solidFill>
            </a:endParaRPr>
          </a:p>
        </p:txBody>
      </p:sp>
    </p:spTree>
    <p:extLst>
      <p:ext uri="{BB962C8B-B14F-4D97-AF65-F5344CB8AC3E}">
        <p14:creationId xmlns:p14="http://schemas.microsoft.com/office/powerpoint/2010/main" val="425199392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5257800" y="0"/>
            <a:ext cx="6934200" cy="4920344"/>
          </a:xfrm>
        </p:spPr>
      </p:pic>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421586" y="4920344"/>
            <a:ext cx="2741602" cy="1937656"/>
          </a:xfrm>
          <a:prstGeom prst="rect">
            <a:avLst/>
          </a:prstGeom>
        </p:spPr>
      </p:pic>
      <p:sp>
        <p:nvSpPr>
          <p:cNvPr id="6" name="TextBox 5"/>
          <p:cNvSpPr txBox="1"/>
          <p:nvPr/>
        </p:nvSpPr>
        <p:spPr>
          <a:xfrm>
            <a:off x="244928" y="163286"/>
            <a:ext cx="4816929" cy="1323439"/>
          </a:xfrm>
          <a:prstGeom prst="rect">
            <a:avLst/>
          </a:prstGeom>
          <a:noFill/>
        </p:spPr>
        <p:txBody>
          <a:bodyPr wrap="square" rtlCol="0">
            <a:spAutoFit/>
          </a:bodyPr>
          <a:lstStyle/>
          <a:p>
            <a:r>
              <a:rPr lang="en-US" sz="4000" dirty="0" smtClean="0">
                <a:solidFill>
                  <a:schemeClr val="accent2"/>
                </a:solidFill>
              </a:rPr>
              <a:t>FATALITY AND HEALTH CARE SPENDING</a:t>
            </a:r>
            <a:endParaRPr lang="en-US" sz="4000" dirty="0">
              <a:solidFill>
                <a:schemeClr val="accent2"/>
              </a:solidFill>
            </a:endParaRPr>
          </a:p>
        </p:txBody>
      </p:sp>
      <p:sp>
        <p:nvSpPr>
          <p:cNvPr id="11" name="TextBox 10"/>
          <p:cNvSpPr txBox="1"/>
          <p:nvPr/>
        </p:nvSpPr>
        <p:spPr>
          <a:xfrm>
            <a:off x="244929" y="1828800"/>
            <a:ext cx="4816928" cy="4401205"/>
          </a:xfrm>
          <a:prstGeom prst="rect">
            <a:avLst/>
          </a:prstGeom>
          <a:noFill/>
        </p:spPr>
        <p:txBody>
          <a:bodyPr wrap="square" rtlCol="0">
            <a:spAutoFit/>
          </a:bodyPr>
          <a:lstStyle/>
          <a:p>
            <a:r>
              <a:rPr lang="en-US" sz="2000" dirty="0" smtClean="0"/>
              <a:t>The top 10 spots where fatalities including motorists, pedestrians and cyclists were plotted on top of health care spending per household layers available in ArcGIS</a:t>
            </a:r>
          </a:p>
          <a:p>
            <a:endParaRPr lang="en-US" sz="2000" dirty="0"/>
          </a:p>
          <a:p>
            <a:r>
              <a:rPr lang="en-US" sz="2000" dirty="0" smtClean="0"/>
              <a:t>The colors here represent the average healthcare spending per household per year in each zip code.</a:t>
            </a:r>
          </a:p>
          <a:p>
            <a:endParaRPr lang="en-US" sz="2000" dirty="0"/>
          </a:p>
          <a:p>
            <a:r>
              <a:rPr lang="en-US" sz="2000" dirty="0" smtClean="0"/>
              <a:t>Interestingly, most of the top 10 fatality spots happen to be in those areas that have the lowest category of health care spending ( $0 - $1290  per year )</a:t>
            </a:r>
          </a:p>
          <a:p>
            <a:endParaRPr lang="en-US" sz="2000" dirty="0"/>
          </a:p>
        </p:txBody>
      </p:sp>
    </p:spTree>
    <p:extLst>
      <p:ext uri="{BB962C8B-B14F-4D97-AF65-F5344CB8AC3E}">
        <p14:creationId xmlns:p14="http://schemas.microsoft.com/office/powerpoint/2010/main" val="25092369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5"/>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4639056" y="10"/>
            <a:ext cx="7552944" cy="6857990"/>
          </a:xfrm>
          <a:prstGeom prst="rect">
            <a:avLst/>
          </a:prstGeom>
          <a:effectLst/>
        </p:spPr>
      </p:pic>
      <p:sp>
        <p:nvSpPr>
          <p:cNvPr id="2" name="Title 1"/>
          <p:cNvSpPr>
            <a:spLocks noGrp="1"/>
          </p:cNvSpPr>
          <p:nvPr>
            <p:ph type="title"/>
          </p:nvPr>
        </p:nvSpPr>
        <p:spPr>
          <a:xfrm>
            <a:off x="261257" y="629266"/>
            <a:ext cx="4229100" cy="5379648"/>
          </a:xfrm>
        </p:spPr>
        <p:txBody>
          <a:bodyPr>
            <a:normAutofit/>
          </a:bodyPr>
          <a:lstStyle/>
          <a:p>
            <a:r>
              <a:rPr lang="en-US" dirty="0">
                <a:solidFill>
                  <a:schemeClr val="accent2"/>
                </a:solidFill>
              </a:rPr>
              <a:t>PEDESTRIANS INJURIES AND FATALITIES VISUALIZATION FOR 2013</a:t>
            </a:r>
          </a:p>
        </p:txBody>
      </p:sp>
    </p:spTree>
    <p:extLst>
      <p:ext uri="{BB962C8B-B14F-4D97-AF65-F5344CB8AC3E}">
        <p14:creationId xmlns:p14="http://schemas.microsoft.com/office/powerpoint/2010/main" val="32099499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 name="Straight Arrow Connector 17">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55320" y="2316480"/>
            <a:ext cx="493776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pic>
        <p:nvPicPr>
          <p:cNvPr id="7" name="Content Placeholder 3"/>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5878849" y="10"/>
            <a:ext cx="6313150" cy="6857987"/>
          </a:xfrm>
          <a:custGeom>
            <a:avLst/>
            <a:gdLst>
              <a:gd name="connsiteX0" fmla="*/ 65565 w 6313150"/>
              <a:gd name="connsiteY0" fmla="*/ 0 h 6857997"/>
              <a:gd name="connsiteX1" fmla="*/ 6313150 w 6313150"/>
              <a:gd name="connsiteY1" fmla="*/ 0 h 6857997"/>
              <a:gd name="connsiteX2" fmla="*/ 6313150 w 6313150"/>
              <a:gd name="connsiteY2" fmla="*/ 6857997 h 6857997"/>
              <a:gd name="connsiteX3" fmla="*/ 3293946 w 6313150"/>
              <a:gd name="connsiteY3" fmla="*/ 6857997 h 6857997"/>
              <a:gd name="connsiteX4" fmla="*/ 3235857 w 6313150"/>
              <a:gd name="connsiteY4" fmla="*/ 6823061 h 6857997"/>
              <a:gd name="connsiteX5" fmla="*/ 0 w 6313150"/>
              <a:gd name="connsiteY5" fmla="*/ 951803 h 6857997"/>
              <a:gd name="connsiteX6" fmla="*/ 31536 w 6313150"/>
              <a:gd name="connsiteY6" fmla="*/ 285771 h 685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p:spPr>
      </p:pic>
      <p:sp>
        <p:nvSpPr>
          <p:cNvPr id="2" name="Title 1"/>
          <p:cNvSpPr>
            <a:spLocks noGrp="1"/>
          </p:cNvSpPr>
          <p:nvPr>
            <p:ph type="title"/>
          </p:nvPr>
        </p:nvSpPr>
        <p:spPr>
          <a:xfrm>
            <a:off x="655320" y="365125"/>
            <a:ext cx="5120114" cy="1692794"/>
          </a:xfrm>
        </p:spPr>
        <p:txBody>
          <a:bodyPr>
            <a:normAutofit fontScale="90000"/>
          </a:bodyPr>
          <a:lstStyle/>
          <a:p>
            <a:r>
              <a:rPr lang="en-US" dirty="0" smtClean="0">
                <a:solidFill>
                  <a:schemeClr val="accent2"/>
                </a:solidFill>
              </a:rPr>
              <a:t>EDUCATION SPENDING AND PEDESTRIAN ACCIDENTS</a:t>
            </a:r>
            <a:endParaRPr lang="en-US" dirty="0">
              <a:solidFill>
                <a:schemeClr val="accent2"/>
              </a:solidFill>
            </a:endParaRPr>
          </a:p>
        </p:txBody>
      </p:sp>
      <p:sp>
        <p:nvSpPr>
          <p:cNvPr id="9" name="Content Placeholder 8"/>
          <p:cNvSpPr>
            <a:spLocks noGrp="1"/>
          </p:cNvSpPr>
          <p:nvPr>
            <p:ph idx="1"/>
          </p:nvPr>
        </p:nvSpPr>
        <p:spPr>
          <a:xfrm>
            <a:off x="655321" y="2575033"/>
            <a:ext cx="5120113" cy="3907409"/>
          </a:xfrm>
        </p:spPr>
        <p:txBody>
          <a:bodyP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2000" dirty="0" smtClean="0"/>
              <a:t>The US Educational spending per household data from ArcGIS was used to plot the following map. The darker the region more the spending on education. </a:t>
            </a:r>
          </a:p>
          <a:p>
            <a:pPr marL="0" marR="0" lvl="0" indent="0" defTabSz="914400" eaLnBrk="1" fontAlgn="auto" latinLnBrk="0" hangingPunct="1">
              <a:lnSpc>
                <a:spcPct val="100000"/>
              </a:lnSpc>
              <a:spcBef>
                <a:spcPts val="0"/>
              </a:spcBef>
              <a:spcAft>
                <a:spcPts val="0"/>
              </a:spcAft>
              <a:buClrTx/>
              <a:buSzTx/>
              <a:buFontTx/>
              <a:buNone/>
              <a:tabLst/>
              <a:defRPr/>
            </a:pPr>
            <a:endParaRPr lang="en-US" sz="2000" dirty="0"/>
          </a:p>
          <a:p>
            <a:pPr marL="0" marR="0" lvl="0" indent="0" defTabSz="914400" eaLnBrk="1" fontAlgn="auto" latinLnBrk="0" hangingPunct="1">
              <a:lnSpc>
                <a:spcPct val="100000"/>
              </a:lnSpc>
              <a:spcBef>
                <a:spcPts val="0"/>
              </a:spcBef>
              <a:spcAft>
                <a:spcPts val="0"/>
              </a:spcAft>
              <a:buClrTx/>
              <a:buSzTx/>
              <a:buFontTx/>
              <a:buNone/>
              <a:tabLst/>
              <a:defRPr/>
            </a:pPr>
            <a:r>
              <a:rPr lang="en-US" sz="2000" dirty="0" smtClean="0"/>
              <a:t>The top 10 spots where the pedestrians were injured and killed were overlaid on this map.</a:t>
            </a:r>
          </a:p>
          <a:p>
            <a:pPr marL="0" marR="0" lvl="0" indent="0" defTabSz="914400" eaLnBrk="1" fontAlgn="auto" latinLnBrk="0" hangingPunct="1">
              <a:lnSpc>
                <a:spcPct val="100000"/>
              </a:lnSpc>
              <a:spcBef>
                <a:spcPts val="0"/>
              </a:spcBef>
              <a:spcAft>
                <a:spcPts val="0"/>
              </a:spcAft>
              <a:buClrTx/>
              <a:buSzTx/>
              <a:buFontTx/>
              <a:buNone/>
              <a:tabLst/>
              <a:defRPr/>
            </a:pPr>
            <a:endParaRPr lang="en-US" sz="2000" dirty="0"/>
          </a:p>
          <a:p>
            <a:pPr marL="0" marR="0" lvl="0" indent="0" defTabSz="914400" eaLnBrk="1" fontAlgn="auto" latinLnBrk="0" hangingPunct="1">
              <a:lnSpc>
                <a:spcPct val="100000"/>
              </a:lnSpc>
              <a:spcBef>
                <a:spcPts val="0"/>
              </a:spcBef>
              <a:spcAft>
                <a:spcPts val="0"/>
              </a:spcAft>
              <a:buClrTx/>
              <a:buSzTx/>
              <a:buFontTx/>
              <a:buNone/>
              <a:tabLst/>
              <a:defRPr/>
            </a:pPr>
            <a:r>
              <a:rPr lang="en-US" sz="2000" dirty="0" smtClean="0"/>
              <a:t>An interesting pattern that emerged was that none of these top spots happen to be in an area that spends high on education. All these spots fall in the lower bracket of educational spending ($0 -$1850 per year ).</a:t>
            </a:r>
            <a:endParaRPr lang="en-US" sz="2000" dirty="0"/>
          </a:p>
        </p:txBody>
      </p:sp>
    </p:spTree>
    <p:extLst>
      <p:ext uri="{BB962C8B-B14F-4D97-AF65-F5344CB8AC3E}">
        <p14:creationId xmlns:p14="http://schemas.microsoft.com/office/powerpoint/2010/main" val="251607137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2"/>
                </a:solidFill>
              </a:rPr>
              <a:t>MACHINE LEARNING TO PREDICT FATALITIES</a:t>
            </a:r>
            <a:endParaRPr lang="en-US" dirty="0">
              <a:solidFill>
                <a:schemeClr val="accent2"/>
              </a:solidFill>
            </a:endParaRPr>
          </a:p>
        </p:txBody>
      </p:sp>
      <p:sp>
        <p:nvSpPr>
          <p:cNvPr id="3" name="Content Placeholder 2"/>
          <p:cNvSpPr>
            <a:spLocks noGrp="1"/>
          </p:cNvSpPr>
          <p:nvPr>
            <p:ph idx="1"/>
          </p:nvPr>
        </p:nvSpPr>
        <p:spPr>
          <a:xfrm>
            <a:off x="838200" y="1825624"/>
            <a:ext cx="10515600" cy="4465447"/>
          </a:xfrm>
        </p:spPr>
        <p:txBody>
          <a:bodyPr>
            <a:normAutofit/>
          </a:bodyPr>
          <a:lstStyle/>
          <a:p>
            <a:pPr>
              <a:lnSpc>
                <a:spcPct val="100000"/>
              </a:lnSpc>
              <a:spcBef>
                <a:spcPts val="0"/>
              </a:spcBef>
              <a:defRPr/>
            </a:pPr>
            <a:r>
              <a:rPr lang="en-US" sz="2000" dirty="0" smtClean="0"/>
              <a:t>We decided to use machine learning techniques to help predict if a collision would lead to a fatality or not. The objective is that we zero down on the set of events or circumstances that would most most likely result in a collision being fatal. </a:t>
            </a:r>
          </a:p>
          <a:p>
            <a:pPr>
              <a:lnSpc>
                <a:spcPct val="100000"/>
              </a:lnSpc>
              <a:spcBef>
                <a:spcPts val="0"/>
              </a:spcBef>
              <a:defRPr/>
            </a:pPr>
            <a:endParaRPr lang="en-US" sz="2000" dirty="0" smtClean="0"/>
          </a:p>
          <a:p>
            <a:pPr>
              <a:lnSpc>
                <a:spcPct val="100000"/>
              </a:lnSpc>
              <a:spcBef>
                <a:spcPts val="0"/>
              </a:spcBef>
              <a:defRPr/>
            </a:pPr>
            <a:r>
              <a:rPr lang="en-US" sz="2000" dirty="0" smtClean="0"/>
              <a:t>The features used for our learning algorithms are set of different circumstances that led  to a collision and using these features  we would be able to figure out which combination of factors contributed heavily to a fatality. </a:t>
            </a:r>
          </a:p>
          <a:p>
            <a:pPr>
              <a:lnSpc>
                <a:spcPct val="100000"/>
              </a:lnSpc>
              <a:spcBef>
                <a:spcPts val="0"/>
              </a:spcBef>
              <a:defRPr/>
            </a:pPr>
            <a:endParaRPr lang="en-US" sz="2000" dirty="0"/>
          </a:p>
          <a:p>
            <a:pPr>
              <a:lnSpc>
                <a:spcPct val="100000"/>
              </a:lnSpc>
              <a:spcBef>
                <a:spcPts val="0"/>
              </a:spcBef>
              <a:defRPr/>
            </a:pPr>
            <a:r>
              <a:rPr lang="en-US" sz="2000" dirty="0" smtClean="0"/>
              <a:t>The challenge is to select the best features that would help the learning algorithm predict fatalities with high degree of precision. So, we modeled different learning algorithms to achieve our objective.</a:t>
            </a:r>
            <a:endParaRPr lang="en-US" sz="2000" dirty="0"/>
          </a:p>
          <a:p>
            <a:pPr>
              <a:lnSpc>
                <a:spcPct val="100000"/>
              </a:lnSpc>
              <a:spcBef>
                <a:spcPts val="0"/>
              </a:spcBef>
              <a:defRPr/>
            </a:pPr>
            <a:endParaRPr lang="en-US" sz="2000" dirty="0" smtClean="0"/>
          </a:p>
          <a:p>
            <a:pPr marL="0" marR="0" lvl="0" indent="0" defTabSz="914400" eaLnBrk="1" fontAlgn="auto" latinLnBrk="0" hangingPunct="1">
              <a:lnSpc>
                <a:spcPct val="100000"/>
              </a:lnSpc>
              <a:spcBef>
                <a:spcPts val="0"/>
              </a:spcBef>
              <a:spcAft>
                <a:spcPts val="0"/>
              </a:spcAft>
              <a:buClrTx/>
              <a:buSzTx/>
              <a:buFontTx/>
              <a:buNone/>
              <a:tabLst/>
              <a:defRPr/>
            </a:pPr>
            <a:endParaRPr lang="en-US" sz="2000" dirty="0" smtClean="0"/>
          </a:p>
          <a:p>
            <a:pPr marL="0" marR="0" lvl="0" indent="0" defTabSz="914400" eaLnBrk="1" fontAlgn="auto" latinLnBrk="0" hangingPunct="1">
              <a:lnSpc>
                <a:spcPct val="100000"/>
              </a:lnSpc>
              <a:spcBef>
                <a:spcPts val="0"/>
              </a:spcBef>
              <a:spcAft>
                <a:spcPts val="0"/>
              </a:spcAft>
              <a:buClrTx/>
              <a:buSzTx/>
              <a:buFontTx/>
              <a:buNone/>
              <a:tabLst/>
              <a:defRPr/>
            </a:pPr>
            <a:endParaRPr lang="en-US" sz="2000" dirty="0"/>
          </a:p>
        </p:txBody>
      </p:sp>
    </p:spTree>
    <p:extLst>
      <p:ext uri="{BB962C8B-B14F-4D97-AF65-F5344CB8AC3E}">
        <p14:creationId xmlns:p14="http://schemas.microsoft.com/office/powerpoint/2010/main" val="5385098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28017"/>
            <a:ext cx="10515600" cy="1005839"/>
          </a:xfrm>
        </p:spPr>
        <p:txBody>
          <a:bodyPr/>
          <a:lstStyle/>
          <a:p>
            <a:r>
              <a:rPr lang="en-US" dirty="0" smtClean="0">
                <a:solidFill>
                  <a:schemeClr val="accent2"/>
                </a:solidFill>
              </a:rPr>
              <a:t>THE PROBLEM OF CLASS IMBALANCE</a:t>
            </a:r>
            <a:endParaRPr lang="en-US" dirty="0">
              <a:solidFill>
                <a:schemeClr val="accent2"/>
              </a:solidFill>
            </a:endParaRPr>
          </a:p>
        </p:txBody>
      </p:sp>
      <p:sp>
        <p:nvSpPr>
          <p:cNvPr id="3" name="Content Placeholder 2"/>
          <p:cNvSpPr>
            <a:spLocks noGrp="1"/>
          </p:cNvSpPr>
          <p:nvPr>
            <p:ph idx="1"/>
          </p:nvPr>
        </p:nvSpPr>
        <p:spPr>
          <a:xfrm>
            <a:off x="838200" y="1133856"/>
            <a:ext cx="10515600" cy="5080426"/>
          </a:xfrm>
        </p:spPr>
        <p:txBody>
          <a:bodyPr>
            <a:normAutofit/>
          </a:bodyPr>
          <a:lstStyle/>
          <a:p>
            <a:pPr>
              <a:lnSpc>
                <a:spcPct val="100000"/>
              </a:lnSpc>
              <a:spcBef>
                <a:spcPts val="0"/>
              </a:spcBef>
              <a:defRPr/>
            </a:pPr>
            <a:r>
              <a:rPr lang="en-US" sz="2000" dirty="0" smtClean="0"/>
              <a:t>Using Machine learning to predict fatalities within the set of collisions presents a challenge called </a:t>
            </a:r>
            <a:r>
              <a:rPr lang="en-US" sz="2000" dirty="0"/>
              <a:t>c</a:t>
            </a:r>
            <a:r>
              <a:rPr lang="en-US" sz="2000" dirty="0" smtClean="0"/>
              <a:t>lass imbalance, where one class clearly dominates the other class.</a:t>
            </a:r>
          </a:p>
          <a:p>
            <a:pPr>
              <a:lnSpc>
                <a:spcPct val="100000"/>
              </a:lnSpc>
              <a:spcBef>
                <a:spcPts val="0"/>
              </a:spcBef>
              <a:defRPr/>
            </a:pPr>
            <a:endParaRPr lang="en-US" sz="2000" dirty="0" smtClean="0"/>
          </a:p>
          <a:p>
            <a:pPr>
              <a:lnSpc>
                <a:spcPct val="100000"/>
              </a:lnSpc>
              <a:spcBef>
                <a:spcPts val="0"/>
              </a:spcBef>
              <a:defRPr/>
            </a:pPr>
            <a:r>
              <a:rPr lang="en-US" sz="2000" dirty="0" smtClean="0"/>
              <a:t>One striking aspect of this data is that there are hardly any fatality instances compared to non-fatalities. In fact, they constitute only 0.005 %  of the data, which makes it really hard for the learning algorithm to understand the fatality instances.  </a:t>
            </a:r>
          </a:p>
          <a:p>
            <a:pPr marL="0" marR="0" lvl="0" indent="0" defTabSz="914400" eaLnBrk="1" fontAlgn="auto" latinLnBrk="0" hangingPunct="1">
              <a:lnSpc>
                <a:spcPct val="100000"/>
              </a:lnSpc>
              <a:spcBef>
                <a:spcPts val="0"/>
              </a:spcBef>
              <a:spcAft>
                <a:spcPts val="0"/>
              </a:spcAft>
              <a:buClrTx/>
              <a:buSzTx/>
              <a:buFontTx/>
              <a:buNone/>
              <a:tabLst/>
              <a:defRPr/>
            </a:pPr>
            <a:r>
              <a:rPr lang="en-US" sz="2000" dirty="0" smtClean="0"/>
              <a:t>    </a:t>
            </a:r>
          </a:p>
          <a:p>
            <a:pPr marL="0" marR="0" lvl="0" indent="0" algn="ctr" defTabSz="914400" eaLnBrk="1" fontAlgn="auto" latinLnBrk="0" hangingPunct="1">
              <a:lnSpc>
                <a:spcPct val="100000"/>
              </a:lnSpc>
              <a:spcBef>
                <a:spcPts val="0"/>
              </a:spcBef>
              <a:spcAft>
                <a:spcPts val="0"/>
              </a:spcAft>
              <a:buClrTx/>
              <a:buSzTx/>
              <a:buFontTx/>
              <a:buNone/>
              <a:tabLst/>
              <a:defRPr/>
            </a:pPr>
            <a:r>
              <a:rPr lang="en-US" sz="2000" dirty="0"/>
              <a:t> </a:t>
            </a:r>
            <a:r>
              <a:rPr lang="en-US" sz="2000" b="1" i="1" dirty="0" smtClean="0"/>
              <a:t>Describing the problem of class imbalance in picture</a:t>
            </a:r>
            <a:endParaRPr lang="en-US" sz="2000" b="1" i="1" dirty="0"/>
          </a:p>
        </p:txBody>
      </p:sp>
      <p:sp>
        <p:nvSpPr>
          <p:cNvPr id="4" name="Rectangle 3"/>
          <p:cNvSpPr/>
          <p:nvPr/>
        </p:nvSpPr>
        <p:spPr>
          <a:xfrm>
            <a:off x="2231136" y="3909854"/>
            <a:ext cx="7424928" cy="279806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ln w="0"/>
                <a:solidFill>
                  <a:schemeClr val="tx1"/>
                </a:solidFill>
                <a:effectLst>
                  <a:outerShdw blurRad="38100" dist="19050" dir="2700000" algn="tl" rotWithShape="0">
                    <a:schemeClr val="dk1">
                      <a:alpha val="40000"/>
                    </a:schemeClr>
                  </a:outerShdw>
                </a:effectLst>
              </a:rPr>
              <a:t>as</a:t>
            </a:r>
            <a:endParaRPr lang="en-US" dirty="0">
              <a:ln w="0"/>
              <a:solidFill>
                <a:schemeClr val="tx1"/>
              </a:solidFill>
              <a:effectLst>
                <a:outerShdw blurRad="38100" dist="19050" dir="2700000" algn="tl" rotWithShape="0">
                  <a:schemeClr val="dk1">
                    <a:alpha val="40000"/>
                  </a:schemeClr>
                </a:outerShdw>
              </a:effectLst>
            </a:endParaRPr>
          </a:p>
        </p:txBody>
      </p:sp>
      <p:sp>
        <p:nvSpPr>
          <p:cNvPr id="5" name="Oval 4"/>
          <p:cNvSpPr/>
          <p:nvPr/>
        </p:nvSpPr>
        <p:spPr>
          <a:xfrm>
            <a:off x="3936402" y="4148076"/>
            <a:ext cx="5510844" cy="2559842"/>
          </a:xfrm>
          <a:prstGeom prst="ellipse">
            <a:avLst/>
          </a:prstGeom>
          <a:solidFill>
            <a:schemeClr val="accent2">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Collisions </a:t>
            </a:r>
            <a:r>
              <a:rPr lang="mr-IN" dirty="0" smtClean="0">
                <a:solidFill>
                  <a:schemeClr val="tx1"/>
                </a:solidFill>
              </a:rPr>
              <a:t>–</a:t>
            </a:r>
            <a:r>
              <a:rPr lang="en-US" dirty="0" smtClean="0">
                <a:solidFill>
                  <a:schemeClr val="tx1"/>
                </a:solidFill>
              </a:rPr>
              <a:t> Our Dataset</a:t>
            </a:r>
            <a:endParaRPr lang="en-US" dirty="0">
              <a:solidFill>
                <a:schemeClr val="tx1"/>
              </a:solidFill>
            </a:endParaRPr>
          </a:p>
        </p:txBody>
      </p:sp>
      <p:sp>
        <p:nvSpPr>
          <p:cNvPr id="6" name="Oval 5"/>
          <p:cNvSpPr/>
          <p:nvPr/>
        </p:nvSpPr>
        <p:spPr>
          <a:xfrm>
            <a:off x="7900416" y="5845302"/>
            <a:ext cx="512064" cy="398092"/>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 name="Straight Arrow Connector 7"/>
          <p:cNvCxnSpPr/>
          <p:nvPr/>
        </p:nvCxnSpPr>
        <p:spPr>
          <a:xfrm flipV="1">
            <a:off x="8412480" y="4574703"/>
            <a:ext cx="1865376" cy="12966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10222992" y="4370832"/>
            <a:ext cx="1934632" cy="646331"/>
          </a:xfrm>
          <a:prstGeom prst="rect">
            <a:avLst/>
          </a:prstGeom>
          <a:noFill/>
        </p:spPr>
        <p:txBody>
          <a:bodyPr wrap="none" rtlCol="0">
            <a:spAutoFit/>
          </a:bodyPr>
          <a:lstStyle/>
          <a:p>
            <a:r>
              <a:rPr lang="en-US" dirty="0" smtClean="0"/>
              <a:t>Fatalities (0.005%)</a:t>
            </a:r>
          </a:p>
          <a:p>
            <a:r>
              <a:rPr lang="en-US" dirty="0" smtClean="0"/>
              <a:t>- what we predict  </a:t>
            </a:r>
            <a:endParaRPr lang="en-US" dirty="0"/>
          </a:p>
        </p:txBody>
      </p:sp>
      <p:sp>
        <p:nvSpPr>
          <p:cNvPr id="11" name="TextBox 10"/>
          <p:cNvSpPr txBox="1"/>
          <p:nvPr/>
        </p:nvSpPr>
        <p:spPr>
          <a:xfrm>
            <a:off x="2670048" y="4148076"/>
            <a:ext cx="1565044" cy="369332"/>
          </a:xfrm>
          <a:prstGeom prst="rect">
            <a:avLst/>
          </a:prstGeom>
          <a:noFill/>
        </p:spPr>
        <p:txBody>
          <a:bodyPr wrap="none" rtlCol="0">
            <a:spAutoFit/>
          </a:bodyPr>
          <a:lstStyle/>
          <a:p>
            <a:r>
              <a:rPr lang="en-US" dirty="0" smtClean="0"/>
              <a:t>Road Activities</a:t>
            </a:r>
            <a:endParaRPr lang="en-US" dirty="0"/>
          </a:p>
        </p:txBody>
      </p:sp>
    </p:spTree>
    <p:extLst>
      <p:ext uri="{BB962C8B-B14F-4D97-AF65-F5344CB8AC3E}">
        <p14:creationId xmlns:p14="http://schemas.microsoft.com/office/powerpoint/2010/main" val="8943350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500062"/>
            <a:ext cx="10515600" cy="1325563"/>
          </a:xfrm>
        </p:spPr>
        <p:txBody>
          <a:bodyPr/>
          <a:lstStyle/>
          <a:p>
            <a:r>
              <a:rPr lang="en-US" dirty="0" smtClean="0">
                <a:solidFill>
                  <a:schemeClr val="accent2"/>
                </a:solidFill>
              </a:rPr>
              <a:t>SMOTE</a:t>
            </a:r>
            <a:endParaRPr lang="en-US" dirty="0">
              <a:solidFill>
                <a:schemeClr val="accent2"/>
              </a:solidFill>
            </a:endParaRPr>
          </a:p>
        </p:txBody>
      </p:sp>
      <p:sp>
        <p:nvSpPr>
          <p:cNvPr id="3" name="Content Placeholder 2"/>
          <p:cNvSpPr>
            <a:spLocks noGrp="1"/>
          </p:cNvSpPr>
          <p:nvPr>
            <p:ph idx="1"/>
          </p:nvPr>
        </p:nvSpPr>
        <p:spPr/>
        <p:txBody>
          <a:bodyPr>
            <a:normAutofit lnSpcReduction="10000"/>
          </a:bodyPr>
          <a:lstStyle/>
          <a:p>
            <a:pPr>
              <a:lnSpc>
                <a:spcPct val="100000"/>
              </a:lnSpc>
              <a:spcBef>
                <a:spcPts val="0"/>
              </a:spcBef>
              <a:defRPr/>
            </a:pPr>
            <a:r>
              <a:rPr lang="en-US" sz="2000" dirty="0"/>
              <a:t>Though there are several methods to address this problem , we used a technique called “Synthetic Minority Oversampling Technique” (SMOTE).  </a:t>
            </a:r>
          </a:p>
          <a:p>
            <a:pPr>
              <a:lnSpc>
                <a:spcPct val="100000"/>
              </a:lnSpc>
              <a:spcBef>
                <a:spcPts val="0"/>
              </a:spcBef>
              <a:defRPr/>
            </a:pPr>
            <a:endParaRPr lang="en-US" sz="2000" dirty="0" smtClean="0"/>
          </a:p>
          <a:p>
            <a:pPr>
              <a:lnSpc>
                <a:spcPct val="100000"/>
              </a:lnSpc>
              <a:spcBef>
                <a:spcPts val="0"/>
              </a:spcBef>
              <a:defRPr/>
            </a:pPr>
            <a:endParaRPr lang="en-US" sz="2000" dirty="0"/>
          </a:p>
          <a:p>
            <a:pPr>
              <a:lnSpc>
                <a:spcPct val="100000"/>
              </a:lnSpc>
              <a:spcBef>
                <a:spcPts val="0"/>
              </a:spcBef>
              <a:defRPr/>
            </a:pPr>
            <a:r>
              <a:rPr lang="en-US" sz="2000" dirty="0" smtClean="0"/>
              <a:t>SMOTE combines over-sampling of the minority class and under-sampling of the majority class effectively to generate a balanced dataset.</a:t>
            </a:r>
          </a:p>
          <a:p>
            <a:pPr marL="0" marR="0" lvl="0" indent="0" defTabSz="914400" eaLnBrk="1" fontAlgn="auto" latinLnBrk="0" hangingPunct="1">
              <a:lnSpc>
                <a:spcPct val="100000"/>
              </a:lnSpc>
              <a:spcBef>
                <a:spcPts val="0"/>
              </a:spcBef>
              <a:spcAft>
                <a:spcPts val="0"/>
              </a:spcAft>
              <a:buClrTx/>
              <a:buSzTx/>
              <a:buFontTx/>
              <a:buNone/>
              <a:tabLst/>
              <a:defRPr/>
            </a:pPr>
            <a:endParaRPr lang="en-US" sz="2000" dirty="0" smtClean="0"/>
          </a:p>
          <a:p>
            <a:pPr marL="0" marR="0" lvl="0" indent="0" defTabSz="914400" eaLnBrk="1" fontAlgn="auto" latinLnBrk="0" hangingPunct="1">
              <a:lnSpc>
                <a:spcPct val="100000"/>
              </a:lnSpc>
              <a:spcBef>
                <a:spcPts val="0"/>
              </a:spcBef>
              <a:spcAft>
                <a:spcPts val="0"/>
              </a:spcAft>
              <a:buClrTx/>
              <a:buSzTx/>
              <a:buFontTx/>
              <a:buNone/>
              <a:tabLst/>
              <a:defRPr/>
            </a:pPr>
            <a:r>
              <a:rPr lang="en-US" sz="2000" u="sng" dirty="0" smtClean="0"/>
              <a:t>OVERSAMPLING</a:t>
            </a:r>
            <a:r>
              <a:rPr lang="en-US" sz="2000" dirty="0" smtClean="0"/>
              <a:t>:</a:t>
            </a:r>
          </a:p>
          <a:p>
            <a:pPr marL="0" marR="0" lvl="0" indent="0" defTabSz="914400" eaLnBrk="1" fontAlgn="auto" latinLnBrk="0" hangingPunct="1">
              <a:lnSpc>
                <a:spcPct val="100000"/>
              </a:lnSpc>
              <a:spcBef>
                <a:spcPts val="0"/>
              </a:spcBef>
              <a:spcAft>
                <a:spcPts val="0"/>
              </a:spcAft>
              <a:buClrTx/>
              <a:buSzTx/>
              <a:buFontTx/>
              <a:buNone/>
              <a:tabLst/>
              <a:defRPr/>
            </a:pPr>
            <a:r>
              <a:rPr lang="en-US" sz="2000" dirty="0" smtClean="0"/>
              <a:t>The minority class is over-sampled by taking each minority class sample and introducing synthetic minority examples along the line joining any/all of the minority class sample’s K-nearest neighbors.</a:t>
            </a:r>
          </a:p>
          <a:p>
            <a:pPr marL="0" marR="0" lvl="0" indent="0" defTabSz="914400" eaLnBrk="1" fontAlgn="auto" latinLnBrk="0" hangingPunct="1">
              <a:lnSpc>
                <a:spcPct val="100000"/>
              </a:lnSpc>
              <a:spcBef>
                <a:spcPts val="0"/>
              </a:spcBef>
              <a:spcAft>
                <a:spcPts val="0"/>
              </a:spcAft>
              <a:buClrTx/>
              <a:buSzTx/>
              <a:buFontTx/>
              <a:buNone/>
              <a:tabLst/>
              <a:defRPr/>
            </a:pPr>
            <a:endParaRPr lang="en-US" sz="2000" dirty="0" smtClean="0"/>
          </a:p>
          <a:p>
            <a:pPr marL="0" marR="0" lvl="0" indent="0" defTabSz="914400" eaLnBrk="1" fontAlgn="auto" latinLnBrk="0" hangingPunct="1">
              <a:lnSpc>
                <a:spcPct val="100000"/>
              </a:lnSpc>
              <a:spcBef>
                <a:spcPts val="0"/>
              </a:spcBef>
              <a:spcAft>
                <a:spcPts val="0"/>
              </a:spcAft>
              <a:buClrTx/>
              <a:buSzTx/>
              <a:buFontTx/>
              <a:buNone/>
              <a:tabLst/>
              <a:defRPr/>
            </a:pPr>
            <a:endParaRPr lang="en-US" sz="2000" dirty="0"/>
          </a:p>
          <a:p>
            <a:pPr marL="0" marR="0" lvl="0" indent="0" defTabSz="914400" eaLnBrk="1" fontAlgn="auto" latinLnBrk="0" hangingPunct="1">
              <a:lnSpc>
                <a:spcPct val="100000"/>
              </a:lnSpc>
              <a:spcBef>
                <a:spcPts val="0"/>
              </a:spcBef>
              <a:spcAft>
                <a:spcPts val="0"/>
              </a:spcAft>
              <a:buClrTx/>
              <a:buSzTx/>
              <a:buFontTx/>
              <a:buNone/>
              <a:tabLst/>
              <a:defRPr/>
            </a:pPr>
            <a:r>
              <a:rPr lang="en-US" sz="2000" u="sng" dirty="0" smtClean="0"/>
              <a:t>UNDERSAMPLING</a:t>
            </a:r>
            <a:r>
              <a:rPr lang="en-US" sz="2000" dirty="0" smtClean="0"/>
              <a:t>:</a:t>
            </a:r>
          </a:p>
          <a:p>
            <a:pPr marL="0" marR="0" lvl="0" indent="0" defTabSz="914400" eaLnBrk="1" fontAlgn="auto" latinLnBrk="0" hangingPunct="1">
              <a:lnSpc>
                <a:spcPct val="100000"/>
              </a:lnSpc>
              <a:spcBef>
                <a:spcPts val="0"/>
              </a:spcBef>
              <a:spcAft>
                <a:spcPts val="0"/>
              </a:spcAft>
              <a:buClrTx/>
              <a:buSzTx/>
              <a:buFontTx/>
              <a:buNone/>
              <a:tabLst/>
              <a:defRPr/>
            </a:pPr>
            <a:r>
              <a:rPr lang="en-US" sz="2000" dirty="0" smtClean="0"/>
              <a:t>The majority class is under-sampled by randomly removing samples from the majority class until minority class becomes specified percentage of the majority class.</a:t>
            </a:r>
          </a:p>
          <a:p>
            <a:pPr marL="0" marR="0" lvl="0" indent="0" defTabSz="914400" eaLnBrk="1" fontAlgn="auto" latinLnBrk="0" hangingPunct="1">
              <a:lnSpc>
                <a:spcPct val="100000"/>
              </a:lnSpc>
              <a:spcBef>
                <a:spcPts val="0"/>
              </a:spcBef>
              <a:spcAft>
                <a:spcPts val="0"/>
              </a:spcAft>
              <a:buClrTx/>
              <a:buSzTx/>
              <a:buFontTx/>
              <a:buNone/>
              <a:tabLst/>
              <a:defRPr/>
            </a:pPr>
            <a:endParaRPr lang="en-US" dirty="0" smtClean="0"/>
          </a:p>
          <a:p>
            <a:pPr marL="0" marR="0" lvl="0" indent="0" defTabSz="91440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18402681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2"/>
                </a:solidFill>
              </a:rPr>
              <a:t>LOGISTIC REGRESSION TO PREDICT FATALITIES</a:t>
            </a:r>
            <a:endParaRPr lang="en-US" dirty="0">
              <a:solidFill>
                <a:schemeClr val="accent2"/>
              </a:solidFill>
            </a:endParaRPr>
          </a:p>
        </p:txBody>
      </p:sp>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2000" dirty="0" smtClean="0"/>
              <a:t>We trained a logistic regression model with Lasso regularization to predict if a fatality would occur given the circumstances of the collision ( Features ). </a:t>
            </a:r>
          </a:p>
          <a:p>
            <a:pPr marL="0" marR="0" lvl="0" indent="0" defTabSz="914400" eaLnBrk="1" fontAlgn="auto" latinLnBrk="0" hangingPunct="1">
              <a:lnSpc>
                <a:spcPct val="100000"/>
              </a:lnSpc>
              <a:spcBef>
                <a:spcPts val="0"/>
              </a:spcBef>
              <a:spcAft>
                <a:spcPts val="0"/>
              </a:spcAft>
              <a:buClrTx/>
              <a:buSzTx/>
              <a:buFontTx/>
              <a:buNone/>
              <a:tabLst/>
              <a:defRPr/>
            </a:pPr>
            <a:endParaRPr lang="en-US" sz="2000" dirty="0" smtClean="0"/>
          </a:p>
          <a:p>
            <a:pPr marL="0" marR="0" lvl="0" indent="0" defTabSz="914400" eaLnBrk="1" fontAlgn="auto" latinLnBrk="0" hangingPunct="1">
              <a:lnSpc>
                <a:spcPct val="100000"/>
              </a:lnSpc>
              <a:spcBef>
                <a:spcPts val="0"/>
              </a:spcBef>
              <a:spcAft>
                <a:spcPts val="0"/>
              </a:spcAft>
              <a:buClrTx/>
              <a:buSzTx/>
              <a:buFontTx/>
              <a:buNone/>
              <a:tabLst/>
              <a:defRPr/>
            </a:pPr>
            <a:endParaRPr lang="en-US" dirty="0" smtClean="0"/>
          </a:p>
          <a:p>
            <a:pPr marL="0" marR="0" lvl="0" indent="0" defTabSz="914400" eaLnBrk="1" fontAlgn="auto" latinLnBrk="0" hangingPunct="1">
              <a:lnSpc>
                <a:spcPct val="100000"/>
              </a:lnSpc>
              <a:spcBef>
                <a:spcPts val="0"/>
              </a:spcBef>
              <a:spcAft>
                <a:spcPts val="0"/>
              </a:spcAft>
              <a:buClrTx/>
              <a:buSzTx/>
              <a:buFontTx/>
              <a:buNone/>
              <a:tabLst/>
              <a:defRPr/>
            </a:pPr>
            <a:endParaRPr lang="en-US" dirty="0"/>
          </a:p>
        </p:txBody>
      </p:sp>
      <p:graphicFrame>
        <p:nvGraphicFramePr>
          <p:cNvPr id="4" name="Diagram 3"/>
          <p:cNvGraphicFramePr/>
          <p:nvPr>
            <p:extLst>
              <p:ext uri="{D42A27DB-BD31-4B8C-83A1-F6EECF244321}">
                <p14:modId xmlns:p14="http://schemas.microsoft.com/office/powerpoint/2010/main" val="62149050"/>
              </p:ext>
            </p:extLst>
          </p:nvPr>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Shape 209"/>
          <p:cNvSpPr/>
          <p:nvPr/>
        </p:nvSpPr>
        <p:spPr>
          <a:xfrm>
            <a:off x="1030379" y="2890157"/>
            <a:ext cx="3645900" cy="642088"/>
          </a:xfrm>
          <a:prstGeom prst="roundRect">
            <a:avLst>
              <a:gd name="adj" fmla="val 16667"/>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r>
              <a:rPr lang="en" dirty="0"/>
              <a:t>Data on Traffic Collisions </a:t>
            </a:r>
          </a:p>
        </p:txBody>
      </p:sp>
      <p:sp>
        <p:nvSpPr>
          <p:cNvPr id="6" name="Shape 211"/>
          <p:cNvSpPr/>
          <p:nvPr/>
        </p:nvSpPr>
        <p:spPr>
          <a:xfrm>
            <a:off x="7307522" y="2855701"/>
            <a:ext cx="2675382" cy="711000"/>
          </a:xfrm>
          <a:prstGeom prst="roundRect">
            <a:avLst>
              <a:gd name="adj" fmla="val 16667"/>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a:t>Predict fatality given a collision</a:t>
            </a:r>
          </a:p>
        </p:txBody>
      </p:sp>
      <p:sp>
        <p:nvSpPr>
          <p:cNvPr id="8" name="Shape 213"/>
          <p:cNvSpPr/>
          <p:nvPr/>
        </p:nvSpPr>
        <p:spPr>
          <a:xfrm>
            <a:off x="1030378" y="3745021"/>
            <a:ext cx="3980533" cy="2997673"/>
          </a:xfrm>
          <a:prstGeom prst="roundRect">
            <a:avLst>
              <a:gd name="adj" fmla="val 16667"/>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marL="457200" lvl="0" indent="-228600" rtl="0">
              <a:spcBef>
                <a:spcPts val="0"/>
              </a:spcBef>
              <a:buChar char="●"/>
            </a:pPr>
            <a:r>
              <a:rPr lang="en" dirty="0"/>
              <a:t>Time of day</a:t>
            </a:r>
          </a:p>
          <a:p>
            <a:pPr marL="457200" lvl="0" indent="-228600" rtl="0">
              <a:spcBef>
                <a:spcPts val="0"/>
              </a:spcBef>
              <a:buChar char="●"/>
            </a:pPr>
            <a:r>
              <a:rPr lang="en" dirty="0"/>
              <a:t>Day of week</a:t>
            </a:r>
          </a:p>
          <a:p>
            <a:pPr marL="457200" lvl="0" indent="-228600" rtl="0">
              <a:spcBef>
                <a:spcPts val="0"/>
              </a:spcBef>
              <a:buChar char="●"/>
            </a:pPr>
            <a:r>
              <a:rPr lang="en-US" dirty="0" smtClean="0"/>
              <a:t>Alcohol involved? (y/n)</a:t>
            </a:r>
          </a:p>
          <a:p>
            <a:pPr marL="457200" lvl="0" indent="-228600" rtl="0">
              <a:spcBef>
                <a:spcPts val="0"/>
              </a:spcBef>
              <a:buChar char="●"/>
            </a:pPr>
            <a:r>
              <a:rPr lang="en" dirty="0" smtClean="0"/>
              <a:t>Accident </a:t>
            </a:r>
            <a:r>
              <a:rPr lang="en" dirty="0"/>
              <a:t>at an </a:t>
            </a:r>
            <a:r>
              <a:rPr lang="en" dirty="0" smtClean="0"/>
              <a:t>intersection?</a:t>
            </a:r>
            <a:endParaRPr lang="en-US" dirty="0" smtClean="0"/>
          </a:p>
          <a:p>
            <a:pPr marL="457200" lvl="0" indent="-228600" rtl="0">
              <a:spcBef>
                <a:spcPts val="0"/>
              </a:spcBef>
              <a:buChar char="●"/>
            </a:pPr>
            <a:r>
              <a:rPr lang="en-US" dirty="0" smtClean="0"/>
              <a:t>Primary Collision factor</a:t>
            </a:r>
          </a:p>
          <a:p>
            <a:pPr marL="457200" lvl="0" indent="-228600" rtl="0">
              <a:spcBef>
                <a:spcPts val="0"/>
              </a:spcBef>
              <a:buChar char="●"/>
            </a:pPr>
            <a:r>
              <a:rPr lang="en-US" dirty="0" smtClean="0"/>
              <a:t>Pedestrian’s action</a:t>
            </a:r>
          </a:p>
          <a:p>
            <a:pPr marL="457200" lvl="0" indent="-228600" rtl="0">
              <a:spcBef>
                <a:spcPts val="0"/>
              </a:spcBef>
              <a:buChar char="●"/>
            </a:pPr>
            <a:r>
              <a:rPr lang="en-US" dirty="0" smtClean="0"/>
              <a:t>Collision Type</a:t>
            </a:r>
          </a:p>
          <a:p>
            <a:pPr marL="457200" lvl="0" indent="-228600" rtl="0">
              <a:spcBef>
                <a:spcPts val="0"/>
              </a:spcBef>
              <a:buChar char="●"/>
            </a:pPr>
            <a:r>
              <a:rPr lang="en-US" dirty="0" smtClean="0"/>
              <a:t>Weather</a:t>
            </a:r>
          </a:p>
          <a:p>
            <a:pPr marL="457200" lvl="0" indent="-228600" rtl="0">
              <a:spcBef>
                <a:spcPts val="0"/>
              </a:spcBef>
              <a:buChar char="●"/>
            </a:pPr>
            <a:r>
              <a:rPr lang="en-US" dirty="0" smtClean="0"/>
              <a:t>Lighting</a:t>
            </a:r>
          </a:p>
          <a:p>
            <a:pPr marL="457200" lvl="0" indent="-228600" rtl="0">
              <a:spcBef>
                <a:spcPts val="0"/>
              </a:spcBef>
              <a:buChar char="●"/>
            </a:pPr>
            <a:r>
              <a:rPr lang="en-US" dirty="0" smtClean="0"/>
              <a:t>Road condition</a:t>
            </a:r>
            <a:endParaRPr lang="en" dirty="0"/>
          </a:p>
        </p:txBody>
      </p:sp>
      <p:sp>
        <p:nvSpPr>
          <p:cNvPr id="9" name="Shape 215"/>
          <p:cNvSpPr/>
          <p:nvPr/>
        </p:nvSpPr>
        <p:spPr>
          <a:xfrm>
            <a:off x="5297061" y="4288383"/>
            <a:ext cx="1815300" cy="899100"/>
          </a:xfrm>
          <a:prstGeom prst="roundRect">
            <a:avLst>
              <a:gd name="adj" fmla="val 16667"/>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a:t>Logistic Regression</a:t>
            </a:r>
          </a:p>
        </p:txBody>
      </p:sp>
      <p:sp>
        <p:nvSpPr>
          <p:cNvPr id="10" name="Shape 214"/>
          <p:cNvSpPr/>
          <p:nvPr/>
        </p:nvSpPr>
        <p:spPr>
          <a:xfrm>
            <a:off x="7796730" y="4268439"/>
            <a:ext cx="1815300" cy="899100"/>
          </a:xfrm>
          <a:prstGeom prst="roundRect">
            <a:avLst>
              <a:gd name="adj" fmla="val 16667"/>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a:t>Did collision result in a fatality? (y/n)?</a:t>
            </a:r>
          </a:p>
        </p:txBody>
      </p:sp>
      <p:sp>
        <p:nvSpPr>
          <p:cNvPr id="12" name="Shape 210"/>
          <p:cNvSpPr/>
          <p:nvPr/>
        </p:nvSpPr>
        <p:spPr>
          <a:xfrm>
            <a:off x="4835860" y="3102933"/>
            <a:ext cx="2412900" cy="234600"/>
          </a:xfrm>
          <a:prstGeom prst="rightArrow">
            <a:avLst>
              <a:gd name="adj1" fmla="val 50000"/>
              <a:gd name="adj2" fmla="val 5000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3" name="TextBox 12"/>
          <p:cNvSpPr txBox="1"/>
          <p:nvPr/>
        </p:nvSpPr>
        <p:spPr>
          <a:xfrm>
            <a:off x="5188350" y="2890157"/>
            <a:ext cx="1764970" cy="369332"/>
          </a:xfrm>
          <a:prstGeom prst="rect">
            <a:avLst/>
          </a:prstGeom>
          <a:noFill/>
        </p:spPr>
        <p:txBody>
          <a:bodyPr wrap="none" rtlCol="0">
            <a:spAutoFit/>
          </a:bodyPr>
          <a:lstStyle/>
          <a:p>
            <a:r>
              <a:rPr lang="en-US" dirty="0" smtClean="0"/>
              <a:t>Predictive model</a:t>
            </a:r>
            <a:endParaRPr lang="en-US" dirty="0"/>
          </a:p>
        </p:txBody>
      </p:sp>
    </p:spTree>
    <p:extLst>
      <p:ext uri="{BB962C8B-B14F-4D97-AF65-F5344CB8AC3E}">
        <p14:creationId xmlns:p14="http://schemas.microsoft.com/office/powerpoint/2010/main" val="11510806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2"/>
                </a:solidFill>
              </a:rPr>
              <a:t>EVALUATION METRIC </a:t>
            </a:r>
            <a:r>
              <a:rPr lang="mr-IN" dirty="0" smtClean="0">
                <a:solidFill>
                  <a:schemeClr val="accent2"/>
                </a:solidFill>
              </a:rPr>
              <a:t>–</a:t>
            </a:r>
            <a:r>
              <a:rPr lang="en-US" dirty="0" smtClean="0">
                <a:solidFill>
                  <a:schemeClr val="accent2"/>
                </a:solidFill>
              </a:rPr>
              <a:t> RECALL </a:t>
            </a:r>
            <a:endParaRPr lang="en-US" dirty="0">
              <a:solidFill>
                <a:schemeClr val="accent2"/>
              </a:solidFill>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2000" dirty="0" smtClean="0"/>
                  <a:t>Among many evaluation metrics we wanted a classification metric that would tell us how the classifier is performing when it comes to predicting a fatality when there actually is a fatality. </a:t>
                </a:r>
              </a:p>
              <a:p>
                <a:pPr marL="0" marR="0" lvl="0" indent="0" defTabSz="914400" eaLnBrk="1" fontAlgn="auto" latinLnBrk="0" hangingPunct="1">
                  <a:lnSpc>
                    <a:spcPct val="100000"/>
                  </a:lnSpc>
                  <a:spcBef>
                    <a:spcPts val="0"/>
                  </a:spcBef>
                  <a:spcAft>
                    <a:spcPts val="0"/>
                  </a:spcAft>
                  <a:buClrTx/>
                  <a:buSzTx/>
                  <a:buFontTx/>
                  <a:buNone/>
                  <a:tabLst/>
                  <a:defRPr/>
                </a:pPr>
                <a:endParaRPr lang="en-US" sz="2000" dirty="0"/>
              </a:p>
              <a:p>
                <a:pPr marL="0" marR="0" lvl="0" indent="0" defTabSz="914400" eaLnBrk="1" fontAlgn="auto" latinLnBrk="0" hangingPunct="1">
                  <a:lnSpc>
                    <a:spcPct val="100000"/>
                  </a:lnSpc>
                  <a:spcBef>
                    <a:spcPts val="0"/>
                  </a:spcBef>
                  <a:spcAft>
                    <a:spcPts val="0"/>
                  </a:spcAft>
                  <a:buClrTx/>
                  <a:buSzTx/>
                  <a:buFontTx/>
                  <a:buNone/>
                  <a:tabLst/>
                  <a:defRPr/>
                </a:pPr>
                <a:r>
                  <a:rPr lang="en-US" sz="2000" dirty="0" smtClean="0"/>
                  <a:t>In other words, the classifier must minimize the false negatives. It would be costly to predict that there is no fatality when there is one actually.  Recall is an evaluation metric that suits our purpose</a:t>
                </a:r>
              </a:p>
              <a:p>
                <a:pPr marL="0" marR="0" lvl="0" indent="0" defTabSz="914400" eaLnBrk="1" fontAlgn="auto" latinLnBrk="0" hangingPunct="1">
                  <a:lnSpc>
                    <a:spcPct val="100000"/>
                  </a:lnSpc>
                  <a:spcBef>
                    <a:spcPts val="0"/>
                  </a:spcBef>
                  <a:spcAft>
                    <a:spcPts val="0"/>
                  </a:spcAft>
                  <a:buClrTx/>
                  <a:buSzTx/>
                  <a:buFontTx/>
                  <a:buNone/>
                  <a:tabLst/>
                  <a:defRPr/>
                </a:pPr>
                <a:endParaRPr lang="en-US" sz="2000" dirty="0"/>
              </a:p>
              <a:p>
                <a:pPr marL="0" lvl="0" indent="0" algn="ctr">
                  <a:lnSpc>
                    <a:spcPct val="100000"/>
                  </a:lnSpc>
                  <a:spcBef>
                    <a:spcPts val="0"/>
                  </a:spcBef>
                  <a:buNone/>
                  <a:defRPr/>
                </a:pPr>
                <a:r>
                  <a:rPr lang="en-US" sz="2000" dirty="0" smtClean="0"/>
                  <a:t>Recall =  </a:t>
                </a:r>
                <a14:m>
                  <m:oMath xmlns:m="http://schemas.openxmlformats.org/officeDocument/2006/math">
                    <m:f>
                      <m:fPr>
                        <m:ctrlPr>
                          <a:rPr lang="mr-IN" sz="2000" i="1" smtClean="0">
                            <a:latin typeface="Cambria Math" charset="0"/>
                          </a:rPr>
                        </m:ctrlPr>
                      </m:fPr>
                      <m:num>
                        <m:r>
                          <m:rPr>
                            <m:nor/>
                          </m:rPr>
                          <a:rPr lang="en-US" sz="2000" dirty="0"/>
                          <m:t>True</m:t>
                        </m:r>
                        <m:r>
                          <m:rPr>
                            <m:nor/>
                          </m:rPr>
                          <a:rPr lang="en-US" sz="2000" dirty="0"/>
                          <m:t> </m:t>
                        </m:r>
                        <m:r>
                          <m:rPr>
                            <m:nor/>
                          </m:rPr>
                          <a:rPr lang="en-US" sz="2000" dirty="0"/>
                          <m:t>Positives</m:t>
                        </m:r>
                      </m:num>
                      <m:den>
                        <m:r>
                          <m:rPr>
                            <m:nor/>
                          </m:rPr>
                          <a:rPr lang="en-US" sz="2000" dirty="0"/>
                          <m:t>(</m:t>
                        </m:r>
                        <m:r>
                          <m:rPr>
                            <m:nor/>
                          </m:rPr>
                          <a:rPr lang="en-US" sz="2000" dirty="0"/>
                          <m:t>True</m:t>
                        </m:r>
                        <m:r>
                          <m:rPr>
                            <m:nor/>
                          </m:rPr>
                          <a:rPr lang="en-US" sz="2000" dirty="0"/>
                          <m:t> </m:t>
                        </m:r>
                        <m:r>
                          <m:rPr>
                            <m:nor/>
                          </m:rPr>
                          <a:rPr lang="en-US" sz="2000" dirty="0"/>
                          <m:t>Positives</m:t>
                        </m:r>
                        <m:r>
                          <m:rPr>
                            <m:nor/>
                          </m:rPr>
                          <a:rPr lang="en-US" sz="2000" dirty="0"/>
                          <m:t> + </m:t>
                        </m:r>
                        <m:r>
                          <m:rPr>
                            <m:nor/>
                          </m:rPr>
                          <a:rPr lang="en-US" sz="2000" dirty="0"/>
                          <m:t>False</m:t>
                        </m:r>
                        <m:r>
                          <m:rPr>
                            <m:nor/>
                          </m:rPr>
                          <a:rPr lang="en-US" sz="2000" dirty="0"/>
                          <m:t> </m:t>
                        </m:r>
                        <m:r>
                          <m:rPr>
                            <m:nor/>
                          </m:rPr>
                          <a:rPr lang="en-US" sz="2000" dirty="0"/>
                          <m:t>Negatives</m:t>
                        </m:r>
                        <m:r>
                          <m:rPr>
                            <m:nor/>
                          </m:rPr>
                          <a:rPr lang="en-US" sz="2000" dirty="0"/>
                          <m:t>)</m:t>
                        </m:r>
                      </m:den>
                    </m:f>
                  </m:oMath>
                </a14:m>
                <a:endParaRPr lang="en-US" sz="2000" dirty="0" smtClean="0"/>
              </a:p>
              <a:p>
                <a:pPr marL="0" marR="0" lvl="0" indent="0" defTabSz="914400" eaLnBrk="1" fontAlgn="auto" latinLnBrk="0" hangingPunct="1">
                  <a:lnSpc>
                    <a:spcPct val="100000"/>
                  </a:lnSpc>
                  <a:spcBef>
                    <a:spcPts val="0"/>
                  </a:spcBef>
                  <a:spcAft>
                    <a:spcPts val="0"/>
                  </a:spcAft>
                  <a:buClrTx/>
                  <a:buSzTx/>
                  <a:buFontTx/>
                  <a:buNone/>
                  <a:tabLst/>
                  <a:defRPr/>
                </a:pPr>
                <a:endParaRPr lang="en-US" sz="2000" dirty="0"/>
              </a:p>
              <a:p>
                <a:pPr marL="0" marR="0" lvl="0" indent="0" defTabSz="914400" eaLnBrk="1" fontAlgn="auto" latinLnBrk="0" hangingPunct="1">
                  <a:lnSpc>
                    <a:spcPct val="100000"/>
                  </a:lnSpc>
                  <a:spcBef>
                    <a:spcPts val="0"/>
                  </a:spcBef>
                  <a:spcAft>
                    <a:spcPts val="0"/>
                  </a:spcAft>
                  <a:buClrTx/>
                  <a:buSzTx/>
                  <a:buFontTx/>
                  <a:buNone/>
                  <a:tabLst/>
                  <a:defRPr/>
                </a:pPr>
                <a:r>
                  <a:rPr lang="en-US" sz="2000" dirty="0" smtClean="0"/>
                  <a:t>In terms of probability , for our classification problem Recall can be viewed as</a:t>
                </a:r>
              </a:p>
              <a:p>
                <a:pPr marL="0" marR="0" lvl="0" indent="0" algn="ctr" defTabSz="914400" eaLnBrk="1" fontAlgn="auto" latinLnBrk="0" hangingPunct="1">
                  <a:lnSpc>
                    <a:spcPct val="100000"/>
                  </a:lnSpc>
                  <a:spcBef>
                    <a:spcPts val="0"/>
                  </a:spcBef>
                  <a:spcAft>
                    <a:spcPts val="0"/>
                  </a:spcAft>
                  <a:buClrTx/>
                  <a:buSzTx/>
                  <a:buFontTx/>
                  <a:buNone/>
                  <a:tabLst/>
                  <a:defRPr/>
                </a:pPr>
                <a:endParaRPr lang="en-US" sz="2000" dirty="0"/>
              </a:p>
              <a:p>
                <a:pPr marL="0" lvl="0" indent="0" algn="ctr">
                  <a:lnSpc>
                    <a:spcPct val="100000"/>
                  </a:lnSpc>
                  <a:spcBef>
                    <a:spcPts val="0"/>
                  </a:spcBef>
                  <a:buNone/>
                  <a:defRPr/>
                </a:pPr>
                <a14:m>
                  <m:oMathPara xmlns:m="http://schemas.openxmlformats.org/officeDocument/2006/math">
                    <m:oMathParaPr>
                      <m:jc m:val="centerGroup"/>
                    </m:oMathParaPr>
                    <m:oMath xmlns:m="http://schemas.openxmlformats.org/officeDocument/2006/math">
                      <m:f>
                        <m:fPr>
                          <m:ctrlPr>
                            <a:rPr lang="mr-IN" sz="2000" i="1" smtClean="0">
                              <a:latin typeface="Cambria Math" charset="0"/>
                            </a:rPr>
                          </m:ctrlPr>
                        </m:fPr>
                        <m:num>
                          <m:r>
                            <m:rPr>
                              <m:nor/>
                            </m:rPr>
                            <a:rPr lang="en-US" sz="2000" dirty="0"/>
                            <m:t>P</m:t>
                          </m:r>
                          <m:r>
                            <m:rPr>
                              <m:nor/>
                            </m:rPr>
                            <a:rPr lang="en-US" sz="2000" dirty="0"/>
                            <m:t>(</m:t>
                          </m:r>
                          <m:r>
                            <m:rPr>
                              <m:nor/>
                            </m:rPr>
                            <a:rPr lang="en-US" sz="2000" dirty="0"/>
                            <m:t>pred</m:t>
                          </m:r>
                          <m:r>
                            <m:rPr>
                              <m:nor/>
                            </m:rPr>
                            <a:rPr lang="en-US" sz="2000" dirty="0"/>
                            <m:t> =</m:t>
                          </m:r>
                          <m:r>
                            <m:rPr>
                              <m:nor/>
                            </m:rPr>
                            <a:rPr lang="en-US" sz="2000" dirty="0"/>
                            <m:t>fatality</m:t>
                          </m:r>
                          <m:r>
                            <m:rPr>
                              <m:nor/>
                            </m:rPr>
                            <a:rPr lang="en-US" sz="2000" dirty="0"/>
                            <m:t>|</m:t>
                          </m:r>
                          <m:r>
                            <m:rPr>
                              <m:nor/>
                            </m:rPr>
                            <a:rPr lang="en-US" sz="2000" dirty="0"/>
                            <m:t>act</m:t>
                          </m:r>
                          <m:r>
                            <m:rPr>
                              <m:nor/>
                            </m:rPr>
                            <a:rPr lang="en-US" sz="2000" dirty="0"/>
                            <m:t>=</m:t>
                          </m:r>
                          <m:r>
                            <m:rPr>
                              <m:nor/>
                            </m:rPr>
                            <a:rPr lang="en-US" sz="2000" dirty="0"/>
                            <m:t>fatality</m:t>
                          </m:r>
                          <m:r>
                            <m:rPr>
                              <m:nor/>
                            </m:rPr>
                            <a:rPr lang="en-US" sz="2000" dirty="0"/>
                            <m:t>) </m:t>
                          </m:r>
                        </m:num>
                        <m:den>
                          <m:r>
                            <m:rPr>
                              <m:nor/>
                            </m:rPr>
                            <a:rPr lang="en-US" sz="2000" dirty="0"/>
                            <m:t>P</m:t>
                          </m:r>
                          <m:r>
                            <m:rPr>
                              <m:nor/>
                            </m:rPr>
                            <a:rPr lang="en-US" sz="2000" dirty="0"/>
                            <m:t>(</m:t>
                          </m:r>
                          <m:r>
                            <m:rPr>
                              <m:nor/>
                            </m:rPr>
                            <a:rPr lang="en-US" sz="2000" dirty="0"/>
                            <m:t>pred</m:t>
                          </m:r>
                          <m:r>
                            <m:rPr>
                              <m:nor/>
                            </m:rPr>
                            <a:rPr lang="en-US" sz="2000" dirty="0"/>
                            <m:t>=</m:t>
                          </m:r>
                          <m:r>
                            <m:rPr>
                              <m:nor/>
                            </m:rPr>
                            <a:rPr lang="en-US" sz="2000" dirty="0"/>
                            <m:t>fatality</m:t>
                          </m:r>
                          <m:r>
                            <m:rPr>
                              <m:nor/>
                            </m:rPr>
                            <a:rPr lang="en-US" sz="2000" dirty="0"/>
                            <m:t>|</m:t>
                          </m:r>
                          <m:r>
                            <m:rPr>
                              <m:nor/>
                            </m:rPr>
                            <a:rPr lang="en-US" sz="2000" dirty="0"/>
                            <m:t>act</m:t>
                          </m:r>
                          <m:r>
                            <m:rPr>
                              <m:nor/>
                            </m:rPr>
                            <a:rPr lang="en-US" sz="2000" dirty="0"/>
                            <m:t>=</m:t>
                          </m:r>
                          <m:r>
                            <m:rPr>
                              <m:nor/>
                            </m:rPr>
                            <a:rPr lang="en-US" sz="2000" dirty="0"/>
                            <m:t>fatality</m:t>
                          </m:r>
                          <m:r>
                            <m:rPr>
                              <m:nor/>
                            </m:rPr>
                            <a:rPr lang="en-US" sz="2000" dirty="0"/>
                            <m:t>)+</m:t>
                          </m:r>
                          <m:r>
                            <m:rPr>
                              <m:nor/>
                            </m:rPr>
                            <a:rPr lang="en-US" sz="2000" dirty="0"/>
                            <m:t>P</m:t>
                          </m:r>
                          <m:r>
                            <m:rPr>
                              <m:nor/>
                            </m:rPr>
                            <a:rPr lang="en-US" sz="2000" dirty="0"/>
                            <m:t>(</m:t>
                          </m:r>
                          <m:r>
                            <m:rPr>
                              <m:nor/>
                            </m:rPr>
                            <a:rPr lang="en-US" sz="2000" dirty="0"/>
                            <m:t>pred</m:t>
                          </m:r>
                          <m:r>
                            <m:rPr>
                              <m:nor/>
                            </m:rPr>
                            <a:rPr lang="en-US" sz="2000" dirty="0"/>
                            <m:t> = </m:t>
                          </m:r>
                          <m:r>
                            <m:rPr>
                              <m:nor/>
                            </m:rPr>
                            <a:rPr lang="en-US" sz="2000" dirty="0"/>
                            <m:t>non</m:t>
                          </m:r>
                          <m:r>
                            <m:rPr>
                              <m:nor/>
                            </m:rPr>
                            <a:rPr lang="en-US" sz="2000" dirty="0"/>
                            <m:t>−</m:t>
                          </m:r>
                          <m:r>
                            <m:rPr>
                              <m:nor/>
                            </m:rPr>
                            <a:rPr lang="en-US" sz="2000" dirty="0"/>
                            <m:t>fatality</m:t>
                          </m:r>
                          <m:r>
                            <m:rPr>
                              <m:nor/>
                            </m:rPr>
                            <a:rPr lang="en-US" sz="2000" dirty="0"/>
                            <m:t>|</m:t>
                          </m:r>
                          <m:r>
                            <m:rPr>
                              <m:nor/>
                            </m:rPr>
                            <a:rPr lang="en-US" sz="2000" dirty="0"/>
                            <m:t>act</m:t>
                          </m:r>
                          <m:r>
                            <m:rPr>
                              <m:nor/>
                            </m:rPr>
                            <a:rPr lang="en-US" sz="2000" dirty="0"/>
                            <m:t>=</m:t>
                          </m:r>
                          <m:r>
                            <m:rPr>
                              <m:nor/>
                            </m:rPr>
                            <a:rPr lang="en-US" sz="2000" dirty="0"/>
                            <m:t>fatality</m:t>
                          </m:r>
                          <m:r>
                            <m:rPr>
                              <m:nor/>
                            </m:rPr>
                            <a:rPr lang="en-US" sz="2000" b="0" i="0" dirty="0" smtClean="0"/>
                            <m:t>)</m:t>
                          </m:r>
                        </m:den>
                      </m:f>
                    </m:oMath>
                  </m:oMathPara>
                </a14:m>
                <a:endParaRPr lang="en-US" sz="2000" dirty="0" smtClean="0"/>
              </a:p>
              <a:p>
                <a:pPr marL="0" marR="0" lvl="0" indent="0" defTabSz="914400" eaLnBrk="1" fontAlgn="auto" latinLnBrk="0" hangingPunct="1">
                  <a:lnSpc>
                    <a:spcPct val="100000"/>
                  </a:lnSpc>
                  <a:spcBef>
                    <a:spcPts val="0"/>
                  </a:spcBef>
                  <a:spcAft>
                    <a:spcPts val="0"/>
                  </a:spcAft>
                  <a:buClrTx/>
                  <a:buSzTx/>
                  <a:buFontTx/>
                  <a:buNone/>
                  <a:tabLst/>
                  <a:defRPr/>
                </a:pPr>
                <a:endParaRPr lang="en-US" sz="2000" dirty="0" smtClean="0"/>
              </a:p>
              <a:p>
                <a:pPr marL="0" marR="0" lvl="0" indent="0" defTabSz="914400" eaLnBrk="1" fontAlgn="auto" latinLnBrk="0" hangingPunct="1">
                  <a:lnSpc>
                    <a:spcPct val="100000"/>
                  </a:lnSpc>
                  <a:spcBef>
                    <a:spcPts val="0"/>
                  </a:spcBef>
                  <a:spcAft>
                    <a:spcPts val="0"/>
                  </a:spcAft>
                  <a:buClrTx/>
                  <a:buSzTx/>
                  <a:buFontTx/>
                  <a:buNone/>
                  <a:tabLst/>
                  <a:defRPr/>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638" t="-700"/>
                </a:stretch>
              </a:blipFill>
            </p:spPr>
            <p:txBody>
              <a:bodyPr/>
              <a:lstStyle/>
              <a:p>
                <a:r>
                  <a:rPr lang="en-US">
                    <a:noFill/>
                  </a:rPr>
                  <a:t> </a:t>
                </a:r>
              </a:p>
            </p:txBody>
          </p:sp>
        </mc:Fallback>
      </mc:AlternateContent>
    </p:spTree>
    <p:extLst>
      <p:ext uri="{BB962C8B-B14F-4D97-AF65-F5344CB8AC3E}">
        <p14:creationId xmlns:p14="http://schemas.microsoft.com/office/powerpoint/2010/main" val="15971287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2"/>
                </a:solidFill>
              </a:rPr>
              <a:t>EVALUATION METRIC - PRECISION</a:t>
            </a:r>
            <a:endParaRPr lang="en-US" dirty="0">
              <a:solidFill>
                <a:schemeClr val="accent2"/>
              </a:solidFill>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sz="2000" dirty="0" smtClean="0"/>
                  <a:t>Though the case of predicting a fatality when there actually is no fatality  (False positive) is not as costly as the case of predicting a non-fatality when there actually is a fatality , we would still like to minimize this error to a certain extent as such errors might lead to the policy makers investing more in the wrong place. </a:t>
                </a:r>
              </a:p>
              <a:p>
                <a:r>
                  <a:rPr lang="en-US" sz="2000" dirty="0" smtClean="0"/>
                  <a:t>The evaluation metrics that  captures this is called Precision. It gives us the fraction of samples where there was actually a fatality among the total samples classified as fatal by the classifier.</a:t>
                </a:r>
              </a:p>
              <a:p>
                <a:endParaRPr lang="en-US" sz="2000" dirty="0" smtClean="0"/>
              </a:p>
              <a:p>
                <a:pPr marL="0" indent="0" algn="ctr">
                  <a:buNone/>
                </a:pPr>
                <a:r>
                  <a:rPr lang="en-US" sz="2000" dirty="0" smtClean="0"/>
                  <a:t>Precision =  </a:t>
                </a:r>
                <a14:m>
                  <m:oMath xmlns:m="http://schemas.openxmlformats.org/officeDocument/2006/math">
                    <m:f>
                      <m:fPr>
                        <m:ctrlPr>
                          <a:rPr lang="mr-IN" sz="2000" i="1" smtClean="0">
                            <a:latin typeface="Cambria Math" charset="0"/>
                          </a:rPr>
                        </m:ctrlPr>
                      </m:fPr>
                      <m:num>
                        <m:r>
                          <m:rPr>
                            <m:nor/>
                          </m:rPr>
                          <a:rPr lang="en-US" sz="2000" dirty="0"/>
                          <m:t>True</m:t>
                        </m:r>
                        <m:r>
                          <m:rPr>
                            <m:nor/>
                          </m:rPr>
                          <a:rPr lang="en-US" sz="2000" dirty="0"/>
                          <m:t> </m:t>
                        </m:r>
                        <m:r>
                          <m:rPr>
                            <m:nor/>
                          </m:rPr>
                          <a:rPr lang="en-US" sz="2000" dirty="0"/>
                          <m:t>Positives</m:t>
                        </m:r>
                      </m:num>
                      <m:den>
                        <m:r>
                          <m:rPr>
                            <m:nor/>
                          </m:rPr>
                          <a:rPr lang="en-US" sz="2000" b="0" i="0" smtClean="0">
                            <a:latin typeface="Cambria Math" charset="0"/>
                          </a:rPr>
                          <m:t>(</m:t>
                        </m:r>
                        <m:r>
                          <m:rPr>
                            <m:nor/>
                          </m:rPr>
                          <a:rPr lang="en-US" sz="2000" dirty="0"/>
                          <m:t>True</m:t>
                        </m:r>
                        <m:r>
                          <m:rPr>
                            <m:nor/>
                          </m:rPr>
                          <a:rPr lang="en-US" sz="2000" dirty="0"/>
                          <m:t> </m:t>
                        </m:r>
                        <m:r>
                          <m:rPr>
                            <m:nor/>
                          </m:rPr>
                          <a:rPr lang="en-US" sz="2000" dirty="0"/>
                          <m:t>Positives</m:t>
                        </m:r>
                        <m:r>
                          <m:rPr>
                            <m:nor/>
                          </m:rPr>
                          <a:rPr lang="en-US" sz="2000" dirty="0"/>
                          <m:t> + </m:t>
                        </m:r>
                        <m:r>
                          <m:rPr>
                            <m:nor/>
                          </m:rPr>
                          <a:rPr lang="en-US" sz="2000" dirty="0"/>
                          <m:t>False</m:t>
                        </m:r>
                        <m:r>
                          <m:rPr>
                            <m:nor/>
                          </m:rPr>
                          <a:rPr lang="en-US" sz="2000" dirty="0"/>
                          <m:t> </m:t>
                        </m:r>
                        <m:r>
                          <m:rPr>
                            <m:nor/>
                          </m:rPr>
                          <a:rPr lang="en-US" sz="2000" dirty="0"/>
                          <m:t>Positives</m:t>
                        </m:r>
                        <m:r>
                          <m:rPr>
                            <m:nor/>
                          </m:rPr>
                          <a:rPr lang="en-US" sz="2000" dirty="0"/>
                          <m:t> )</m:t>
                        </m:r>
                      </m:den>
                    </m:f>
                  </m:oMath>
                </a14:m>
                <a:endParaRPr lang="en-US" sz="2000" dirty="0" smtClean="0"/>
              </a:p>
              <a:p>
                <a:endParaRPr lang="en-US" sz="2000" dirty="0" smtClean="0"/>
              </a:p>
              <a:p>
                <a:r>
                  <a:rPr lang="en-US" sz="2000" dirty="0" smtClean="0"/>
                  <a:t>This metric ensures that the classifier does not achieve a great recall score by just predicting a fatality for every instance like a dummy classifier.</a:t>
                </a:r>
              </a:p>
              <a:p>
                <a:pPr marL="0" indent="0">
                  <a:buNone/>
                </a:pPr>
                <a:endParaRPr lang="en-US" sz="2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522" t="-1401" r="-58"/>
                </a:stretch>
              </a:blipFill>
            </p:spPr>
            <p:txBody>
              <a:bodyPr/>
              <a:lstStyle/>
              <a:p>
                <a:r>
                  <a:rPr lang="en-US">
                    <a:noFill/>
                  </a:rPr>
                  <a:t> </a:t>
                </a:r>
              </a:p>
            </p:txBody>
          </p:sp>
        </mc:Fallback>
      </mc:AlternateContent>
    </p:spTree>
    <p:extLst>
      <p:ext uri="{BB962C8B-B14F-4D97-AF65-F5344CB8AC3E}">
        <p14:creationId xmlns:p14="http://schemas.microsoft.com/office/powerpoint/2010/main" val="13037482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0050" y="365125"/>
            <a:ext cx="11487150" cy="949325"/>
          </a:xfrm>
        </p:spPr>
        <p:txBody>
          <a:bodyPr/>
          <a:lstStyle/>
          <a:p>
            <a:r>
              <a:rPr lang="en-US" dirty="0" smtClean="0">
                <a:solidFill>
                  <a:schemeClr val="accent2"/>
                </a:solidFill>
              </a:rPr>
              <a:t>MEET THE DATA</a:t>
            </a:r>
            <a:endParaRPr lang="en-US" dirty="0">
              <a:solidFill>
                <a:schemeClr val="accent2"/>
              </a:solidFill>
            </a:endParaRPr>
          </a:p>
        </p:txBody>
      </p:sp>
      <p:sp>
        <p:nvSpPr>
          <p:cNvPr id="3" name="Content Placeholder 2"/>
          <p:cNvSpPr>
            <a:spLocks noGrp="1"/>
          </p:cNvSpPr>
          <p:nvPr>
            <p:ph idx="1"/>
          </p:nvPr>
        </p:nvSpPr>
        <p:spPr>
          <a:xfrm>
            <a:off x="400050" y="1457325"/>
            <a:ext cx="11487150" cy="5229225"/>
          </a:xfrm>
        </p:spPr>
        <p:txBody>
          <a:bodyPr>
            <a:norm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2000" dirty="0" smtClean="0"/>
              <a:t>The goal of our analysis is to zero down on the factors that most possibly lead to a fatality and apply machine learning techniques to predict circumstances that most likely lead to a road fatality. Los Angeles transportation department has made public their collision dataset for the years 2009-2013. The details of the victims and the vehicles are also elaborately listed in separate datasets. </a:t>
            </a:r>
          </a:p>
          <a:p>
            <a:pPr marL="0" marR="0" lvl="0" indent="0" defTabSz="914400" eaLnBrk="1" fontAlgn="auto" latinLnBrk="0" hangingPunct="1">
              <a:lnSpc>
                <a:spcPct val="100000"/>
              </a:lnSpc>
              <a:spcBef>
                <a:spcPts val="0"/>
              </a:spcBef>
              <a:spcAft>
                <a:spcPts val="0"/>
              </a:spcAft>
              <a:buClrTx/>
              <a:buSzTx/>
              <a:buFontTx/>
              <a:buNone/>
              <a:tabLst/>
              <a:defRPr/>
            </a:pPr>
            <a:endParaRPr lang="en-US" sz="2000" dirty="0" smtClean="0"/>
          </a:p>
          <a:p>
            <a:pPr marL="0" marR="0" lvl="0" indent="0" defTabSz="914400" eaLnBrk="1" fontAlgn="auto" latinLnBrk="0" hangingPunct="1">
              <a:lnSpc>
                <a:spcPct val="100000"/>
              </a:lnSpc>
              <a:spcBef>
                <a:spcPts val="0"/>
              </a:spcBef>
              <a:spcAft>
                <a:spcPts val="0"/>
              </a:spcAft>
              <a:buClrTx/>
              <a:buSzTx/>
              <a:buFontTx/>
              <a:buNone/>
              <a:tabLst/>
              <a:defRPr/>
            </a:pPr>
            <a:r>
              <a:rPr lang="en-US" sz="2000" dirty="0" smtClean="0"/>
              <a:t>The dataset utilized for the analysis contains </a:t>
            </a:r>
            <a:r>
              <a:rPr lang="en-US" sz="2000" u="sng" dirty="0" smtClean="0"/>
              <a:t>173714</a:t>
            </a:r>
            <a:r>
              <a:rPr lang="en-US" sz="2000" dirty="0" smtClean="0"/>
              <a:t> instances of collisions from the year 2009 to 2013 with only </a:t>
            </a:r>
            <a:r>
              <a:rPr lang="en-US" sz="2000" u="sng" dirty="0" smtClean="0"/>
              <a:t>875</a:t>
            </a:r>
            <a:r>
              <a:rPr lang="en-US" sz="2000" dirty="0" smtClean="0"/>
              <a:t> instances resulting in a fatality ( 0.5% ).</a:t>
            </a:r>
          </a:p>
          <a:p>
            <a:pPr marL="0" marR="0" lvl="0" indent="0" defTabSz="914400" eaLnBrk="1" fontAlgn="auto" latinLnBrk="0" hangingPunct="1">
              <a:lnSpc>
                <a:spcPct val="100000"/>
              </a:lnSpc>
              <a:spcBef>
                <a:spcPts val="0"/>
              </a:spcBef>
              <a:spcAft>
                <a:spcPts val="0"/>
              </a:spcAft>
              <a:buClrTx/>
              <a:buSzTx/>
              <a:buFontTx/>
              <a:buNone/>
              <a:tabLst/>
              <a:defRPr/>
            </a:pPr>
            <a:endParaRPr lang="en-US" sz="2000" dirty="0"/>
          </a:p>
          <a:p>
            <a:pPr marL="0" marR="0" lvl="0" indent="0" defTabSz="914400" eaLnBrk="1" fontAlgn="auto" latinLnBrk="0" hangingPunct="1">
              <a:lnSpc>
                <a:spcPct val="100000"/>
              </a:lnSpc>
              <a:spcBef>
                <a:spcPts val="0"/>
              </a:spcBef>
              <a:spcAft>
                <a:spcPts val="0"/>
              </a:spcAft>
              <a:buClrTx/>
              <a:buSzTx/>
              <a:buFontTx/>
              <a:buNone/>
              <a:tabLst/>
              <a:defRPr/>
            </a:pPr>
            <a:r>
              <a:rPr lang="en-US" sz="2000" dirty="0" smtClean="0"/>
              <a:t> There are 89 attributes available in the collisions data,  12 attributes that throw light about the victims and 35 attributes that talk about the party or vehicle involved. </a:t>
            </a:r>
          </a:p>
          <a:p>
            <a:pPr marL="0" marR="0" lvl="0" indent="0" defTabSz="914400" eaLnBrk="1" fontAlgn="auto" latinLnBrk="0" hangingPunct="1">
              <a:lnSpc>
                <a:spcPct val="100000"/>
              </a:lnSpc>
              <a:spcBef>
                <a:spcPts val="0"/>
              </a:spcBef>
              <a:spcAft>
                <a:spcPts val="0"/>
              </a:spcAft>
              <a:buClrTx/>
              <a:buSzTx/>
              <a:buFontTx/>
              <a:buNone/>
              <a:tabLst/>
              <a:defRPr/>
            </a:pPr>
            <a:endParaRPr lang="en-US" sz="2000" dirty="0"/>
          </a:p>
          <a:p>
            <a:pPr marL="0" marR="0" lvl="0" indent="0" defTabSz="914400" eaLnBrk="1" fontAlgn="auto" latinLnBrk="0" hangingPunct="1">
              <a:lnSpc>
                <a:spcPct val="100000"/>
              </a:lnSpc>
              <a:spcBef>
                <a:spcPts val="0"/>
              </a:spcBef>
              <a:spcAft>
                <a:spcPts val="0"/>
              </a:spcAft>
              <a:buClrTx/>
              <a:buSzTx/>
              <a:buFontTx/>
              <a:buNone/>
              <a:tabLst/>
              <a:defRPr/>
            </a:pPr>
            <a:r>
              <a:rPr lang="en-US" sz="2000" dirty="0" smtClean="0"/>
              <a:t>We could relate between different tables using a common-key ‘Case-ID’ found in all datasets.</a:t>
            </a:r>
            <a:endParaRPr lang="en-US" sz="2000" dirty="0"/>
          </a:p>
          <a:p>
            <a:pPr marL="0" marR="0" lvl="0" indent="0" defTabSz="914400" eaLnBrk="1" fontAlgn="auto" latinLnBrk="0" hangingPunct="1">
              <a:lnSpc>
                <a:spcPct val="100000"/>
              </a:lnSpc>
              <a:spcBef>
                <a:spcPts val="0"/>
              </a:spcBef>
              <a:spcAft>
                <a:spcPts val="0"/>
              </a:spcAft>
              <a:buClrTx/>
              <a:buSzTx/>
              <a:buFontTx/>
              <a:buNone/>
              <a:tabLst/>
              <a:defRPr/>
            </a:pPr>
            <a:endParaRPr lang="en-US" sz="1400" dirty="0"/>
          </a:p>
          <a:p>
            <a:pPr marL="0" marR="0" lvl="0" indent="0" defTabSz="914400" eaLnBrk="1" fontAlgn="auto" latinLnBrk="0" hangingPunct="1">
              <a:lnSpc>
                <a:spcPct val="100000"/>
              </a:lnSpc>
              <a:spcBef>
                <a:spcPts val="0"/>
              </a:spcBef>
              <a:spcAft>
                <a:spcPts val="0"/>
              </a:spcAft>
              <a:buClrTx/>
              <a:buSzTx/>
              <a:buFontTx/>
              <a:buNone/>
              <a:tabLst/>
              <a:defRPr/>
            </a:pPr>
            <a:endParaRPr lang="en-US" sz="1400" dirty="0" smtClean="0"/>
          </a:p>
          <a:p>
            <a:pPr marL="0" marR="0" lvl="0" indent="0" defTabSz="914400" eaLnBrk="1" fontAlgn="auto" latinLnBrk="0" hangingPunct="1">
              <a:lnSpc>
                <a:spcPct val="100000"/>
              </a:lnSpc>
              <a:spcBef>
                <a:spcPts val="0"/>
              </a:spcBef>
              <a:spcAft>
                <a:spcPts val="0"/>
              </a:spcAft>
              <a:buClrTx/>
              <a:buSzTx/>
              <a:buFontTx/>
              <a:buNone/>
              <a:tabLst/>
              <a:defRPr/>
            </a:pPr>
            <a:endParaRPr lang="en-US" sz="1400" dirty="0"/>
          </a:p>
          <a:p>
            <a:pPr marL="0" marR="0" lvl="0" indent="0" defTabSz="914400" eaLnBrk="1" fontAlgn="auto" latinLnBrk="0" hangingPunct="1">
              <a:lnSpc>
                <a:spcPct val="100000"/>
              </a:lnSpc>
              <a:spcBef>
                <a:spcPts val="0"/>
              </a:spcBef>
              <a:spcAft>
                <a:spcPts val="0"/>
              </a:spcAft>
              <a:buClrTx/>
              <a:buSzTx/>
              <a:buFontTx/>
              <a:buNone/>
              <a:tabLst/>
              <a:defRPr/>
            </a:pPr>
            <a:endParaRPr lang="en-US" sz="1400" dirty="0" smtClean="0"/>
          </a:p>
          <a:p>
            <a:pPr marL="0" marR="0" lvl="0" indent="0" defTabSz="914400" eaLnBrk="1" fontAlgn="auto" latinLnBrk="0" hangingPunct="1">
              <a:lnSpc>
                <a:spcPct val="100000"/>
              </a:lnSpc>
              <a:spcBef>
                <a:spcPts val="0"/>
              </a:spcBef>
              <a:spcAft>
                <a:spcPts val="0"/>
              </a:spcAft>
              <a:buClrTx/>
              <a:buSzTx/>
              <a:buFontTx/>
              <a:buNone/>
              <a:tabLst/>
              <a:defRPr/>
            </a:pPr>
            <a:endParaRPr lang="en-US" sz="1400" dirty="0" smtClean="0"/>
          </a:p>
          <a:p>
            <a:pPr marL="0" marR="0" lvl="0" indent="0" defTabSz="914400" eaLnBrk="1" fontAlgn="auto" latinLnBrk="0" hangingPunct="1">
              <a:lnSpc>
                <a:spcPct val="100000"/>
              </a:lnSpc>
              <a:spcBef>
                <a:spcPts val="0"/>
              </a:spcBef>
              <a:spcAft>
                <a:spcPts val="0"/>
              </a:spcAft>
              <a:buClrTx/>
              <a:buSzTx/>
              <a:buFontTx/>
              <a:buNone/>
              <a:tabLst/>
              <a:defRPr/>
            </a:pPr>
            <a:endParaRPr lang="en-US" sz="2000" dirty="0" smtClean="0"/>
          </a:p>
          <a:p>
            <a:pPr marL="0" marR="0" lvl="0" indent="0" defTabSz="914400" eaLnBrk="1" fontAlgn="auto" latinLnBrk="0" hangingPunct="1">
              <a:lnSpc>
                <a:spcPct val="100000"/>
              </a:lnSpc>
              <a:spcBef>
                <a:spcPts val="0"/>
              </a:spcBef>
              <a:spcAft>
                <a:spcPts val="0"/>
              </a:spcAft>
              <a:buClrTx/>
              <a:buSzTx/>
              <a:buFontTx/>
              <a:buNone/>
              <a:tabLst/>
              <a:defRPr/>
            </a:pPr>
            <a:endParaRPr lang="en-US" sz="1800" dirty="0" smtClean="0"/>
          </a:p>
          <a:p>
            <a:pPr marL="0" marR="0" lvl="0" indent="0" defTabSz="914400" eaLnBrk="1" fontAlgn="auto" latinLnBrk="0" hangingPunct="1">
              <a:lnSpc>
                <a:spcPct val="100000"/>
              </a:lnSpc>
              <a:spcBef>
                <a:spcPts val="0"/>
              </a:spcBef>
              <a:spcAft>
                <a:spcPts val="0"/>
              </a:spcAft>
              <a:buClrTx/>
              <a:buSzTx/>
              <a:buFontTx/>
              <a:buNone/>
              <a:tabLst/>
              <a:defRPr/>
            </a:pPr>
            <a:endParaRPr lang="en-US" sz="1800" dirty="0" smtClean="0"/>
          </a:p>
          <a:p>
            <a:pPr marL="0" marR="0" lvl="0" indent="0" defTabSz="914400" eaLnBrk="1" fontAlgn="auto" latinLnBrk="0" hangingPunct="1">
              <a:lnSpc>
                <a:spcPct val="100000"/>
              </a:lnSpc>
              <a:spcBef>
                <a:spcPts val="0"/>
              </a:spcBef>
              <a:spcAft>
                <a:spcPts val="0"/>
              </a:spcAft>
              <a:buClrTx/>
              <a:buSzTx/>
              <a:buFontTx/>
              <a:buNone/>
              <a:tabLst/>
              <a:defRPr/>
            </a:pPr>
            <a:endParaRPr lang="en-US" sz="1800" dirty="0"/>
          </a:p>
        </p:txBody>
      </p:sp>
    </p:spTree>
    <p:extLst>
      <p:ext uri="{BB962C8B-B14F-4D97-AF65-F5344CB8AC3E}">
        <p14:creationId xmlns:p14="http://schemas.microsoft.com/office/powerpoint/2010/main" val="27534107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sz="3600" dirty="0" smtClean="0">
                <a:solidFill>
                  <a:schemeClr val="accent2"/>
                </a:solidFill>
              </a:rPr>
              <a:t>PERFORMANCE OF </a:t>
            </a:r>
            <a:r>
              <a:rPr lang="en-US" altLang="zh-CN" sz="4000" dirty="0" smtClean="0">
                <a:solidFill>
                  <a:schemeClr val="accent2"/>
                </a:solidFill>
              </a:rPr>
              <a:t>LOGISTIC</a:t>
            </a:r>
            <a:r>
              <a:rPr lang="en-US" altLang="zh-CN" sz="3600" dirty="0" smtClean="0">
                <a:solidFill>
                  <a:schemeClr val="accent2"/>
                </a:solidFill>
              </a:rPr>
              <a:t> </a:t>
            </a:r>
            <a:r>
              <a:rPr lang="en-US" altLang="zh-CN" sz="3600" dirty="0">
                <a:solidFill>
                  <a:schemeClr val="accent2"/>
                </a:solidFill>
              </a:rPr>
              <a:t>REGRESSION WITH LASSO REGULARIZATION</a:t>
            </a:r>
            <a:endParaRPr lang="en-US" sz="3600" dirty="0">
              <a:solidFill>
                <a:schemeClr val="accent2"/>
              </a:solidFill>
            </a:endParaRPr>
          </a:p>
        </p:txBody>
      </p:sp>
      <p:sp>
        <p:nvSpPr>
          <p:cNvPr id="3" name="Content Placeholder 2"/>
          <p:cNvSpPr>
            <a:spLocks noGrp="1"/>
          </p:cNvSpPr>
          <p:nvPr>
            <p:ph idx="1"/>
          </p:nvPr>
        </p:nvSpPr>
        <p:spPr>
          <a:xfrm>
            <a:off x="780661" y="1690688"/>
            <a:ext cx="10515600" cy="4351338"/>
          </a:xfrm>
        </p:spPr>
        <p:txBody>
          <a:bodyPr>
            <a:normAutofit/>
          </a:bodyPr>
          <a:lstStyle/>
          <a:p>
            <a:pPr marL="0" lvl="0" indent="0">
              <a:lnSpc>
                <a:spcPct val="100000"/>
              </a:lnSpc>
              <a:spcBef>
                <a:spcPts val="0"/>
              </a:spcBef>
              <a:buNone/>
            </a:pPr>
            <a:r>
              <a:rPr lang="en-US" dirty="0" smtClean="0"/>
              <a:t>0.846</a:t>
            </a:r>
            <a:r>
              <a:rPr lang="mr-IN" sz="2400" dirty="0" smtClean="0"/>
              <a:t>–</a:t>
            </a:r>
            <a:r>
              <a:rPr lang="en-US" sz="2400" dirty="0" smtClean="0"/>
              <a:t> Mean Recall score of the classifier on 5 fold cross- validation test</a:t>
            </a:r>
          </a:p>
          <a:p>
            <a:pPr marL="0" lvl="0" indent="0">
              <a:lnSpc>
                <a:spcPct val="100000"/>
              </a:lnSpc>
              <a:spcBef>
                <a:spcPts val="0"/>
              </a:spcBef>
              <a:buNone/>
            </a:pPr>
            <a:endParaRPr lang="en-US" sz="2400" dirty="0"/>
          </a:p>
          <a:p>
            <a:pPr marL="0" lvl="0" indent="0">
              <a:lnSpc>
                <a:spcPct val="100000"/>
              </a:lnSpc>
              <a:spcBef>
                <a:spcPts val="0"/>
              </a:spcBef>
              <a:buNone/>
            </a:pPr>
            <a:r>
              <a:rPr lang="mr-IN" dirty="0" smtClean="0"/>
              <a:t>0</a:t>
            </a:r>
            <a:r>
              <a:rPr lang="en-US" dirty="0" smtClean="0"/>
              <a:t>.870</a:t>
            </a:r>
            <a:r>
              <a:rPr lang="mr-IN" sz="2400" dirty="0" smtClean="0"/>
              <a:t>–</a:t>
            </a:r>
            <a:r>
              <a:rPr lang="en-US" sz="2400" dirty="0" smtClean="0"/>
              <a:t> Mean Precision score of the classifier on 5 fold cross-validation test</a:t>
            </a:r>
          </a:p>
          <a:p>
            <a:pPr marL="0" lvl="0" indent="0">
              <a:lnSpc>
                <a:spcPct val="100000"/>
              </a:lnSpc>
              <a:spcBef>
                <a:spcPts val="0"/>
              </a:spcBef>
              <a:buNone/>
            </a:pPr>
            <a:endParaRPr lang="en-US" sz="2200" dirty="0" smtClean="0"/>
          </a:p>
          <a:p>
            <a:pPr marL="0" lvl="0" indent="0">
              <a:lnSpc>
                <a:spcPct val="100000"/>
              </a:lnSpc>
              <a:spcBef>
                <a:spcPts val="0"/>
              </a:spcBef>
              <a:buNone/>
            </a:pPr>
            <a:endParaRPr lang="en-US" sz="2200" dirty="0"/>
          </a:p>
          <a:p>
            <a:pPr marL="0" lvl="0" indent="0">
              <a:lnSpc>
                <a:spcPct val="100000"/>
              </a:lnSpc>
              <a:spcBef>
                <a:spcPts val="0"/>
              </a:spcBef>
              <a:buNone/>
            </a:pPr>
            <a:endParaRPr lang="en-US" dirty="0"/>
          </a:p>
          <a:p>
            <a:pPr marL="0" lvl="0" indent="0">
              <a:lnSpc>
                <a:spcPct val="100000"/>
              </a:lnSpc>
              <a:spcBef>
                <a:spcPts val="0"/>
              </a:spcBef>
              <a:buNone/>
            </a:pPr>
            <a:endParaRPr lang="en-US" dirty="0"/>
          </a:p>
        </p:txBody>
      </p:sp>
    </p:spTree>
    <p:extLst>
      <p:ext uri="{BB962C8B-B14F-4D97-AF65-F5344CB8AC3E}">
        <p14:creationId xmlns:p14="http://schemas.microsoft.com/office/powerpoint/2010/main" val="19214398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en-US" altLang="zh-CN" sz="4000" dirty="0">
                <a:solidFill>
                  <a:schemeClr val="accent2"/>
                </a:solidFill>
              </a:rPr>
              <a:t>RESULTS FROM </a:t>
            </a:r>
            <a:r>
              <a:rPr lang="en-US" altLang="zh-CN" sz="4000" dirty="0" smtClean="0">
                <a:solidFill>
                  <a:schemeClr val="accent2"/>
                </a:solidFill>
              </a:rPr>
              <a:t>LOGISTIC REGRESSION WITH LASSO REGULARIZATION</a:t>
            </a:r>
            <a:endParaRPr lang="zh-CN" altLang="en-US" sz="4000" dirty="0">
              <a:solidFill>
                <a:schemeClr val="accent2"/>
              </a:solidFill>
            </a:endParaRPr>
          </a:p>
        </p:txBody>
      </p:sp>
      <p:sp>
        <p:nvSpPr>
          <p:cNvPr id="3" name="内容占位符 2"/>
          <p:cNvSpPr>
            <a:spLocks noGrp="1"/>
          </p:cNvSpPr>
          <p:nvPr>
            <p:ph idx="1"/>
          </p:nvPr>
        </p:nvSpPr>
        <p:spPr>
          <a:xfrm>
            <a:off x="838200" y="1825624"/>
            <a:ext cx="10515600" cy="4638971"/>
          </a:xfrm>
        </p:spPr>
        <p:txBody>
          <a:bodyPr>
            <a:normAutofit fontScale="77500" lnSpcReduction="20000"/>
          </a:bodyPr>
          <a:lstStyle/>
          <a:p>
            <a:pPr>
              <a:lnSpc>
                <a:spcPct val="100000"/>
              </a:lnSpc>
              <a:spcBef>
                <a:spcPts val="0"/>
              </a:spcBef>
            </a:pPr>
            <a:r>
              <a:rPr lang="en-US" sz="2600" dirty="0"/>
              <a:t>A </a:t>
            </a:r>
            <a:r>
              <a:rPr lang="en-US" sz="2600" dirty="0" smtClean="0"/>
              <a:t>collision that involves a </a:t>
            </a:r>
            <a:r>
              <a:rPr lang="en-US" sz="2600" b="1" dirty="0" smtClean="0"/>
              <a:t>pedestrian who is walking on the sidewalk </a:t>
            </a:r>
            <a:r>
              <a:rPr lang="en-US" sz="2600" dirty="0" smtClean="0"/>
              <a:t>(not on the road) is 7 times more likely be fatal. Possible explanation of this can be that motorists drove into the sidewalk due to rash driving.</a:t>
            </a:r>
          </a:p>
          <a:p>
            <a:pPr>
              <a:lnSpc>
                <a:spcPct val="100000"/>
              </a:lnSpc>
              <a:spcBef>
                <a:spcPts val="0"/>
              </a:spcBef>
            </a:pPr>
            <a:endParaRPr lang="en-US" sz="2600" dirty="0"/>
          </a:p>
          <a:p>
            <a:pPr>
              <a:lnSpc>
                <a:spcPct val="100000"/>
              </a:lnSpc>
              <a:spcBef>
                <a:spcPts val="0"/>
              </a:spcBef>
            </a:pPr>
            <a:r>
              <a:rPr lang="en-US" sz="2600" dirty="0" smtClean="0"/>
              <a:t>When </a:t>
            </a:r>
            <a:r>
              <a:rPr lang="en-US" sz="2600" b="1" dirty="0" smtClean="0"/>
              <a:t>pedestrians were involved in collisions with motor vehicles</a:t>
            </a:r>
            <a:r>
              <a:rPr lang="en-US" sz="2600" dirty="0" smtClean="0"/>
              <a:t>, it turns out to be significantly fatal.</a:t>
            </a:r>
          </a:p>
          <a:p>
            <a:pPr>
              <a:lnSpc>
                <a:spcPct val="100000"/>
              </a:lnSpc>
              <a:spcBef>
                <a:spcPts val="0"/>
              </a:spcBef>
            </a:pPr>
            <a:endParaRPr lang="en-US" sz="2600" dirty="0"/>
          </a:p>
          <a:p>
            <a:pPr>
              <a:lnSpc>
                <a:spcPct val="100000"/>
              </a:lnSpc>
              <a:spcBef>
                <a:spcPts val="0"/>
              </a:spcBef>
            </a:pPr>
            <a:r>
              <a:rPr lang="en-US" sz="2600" b="1" dirty="0"/>
              <a:t>Alcohol consumption </a:t>
            </a:r>
            <a:r>
              <a:rPr lang="en-US" sz="2600" dirty="0"/>
              <a:t>makes fatality 6 times more likely .</a:t>
            </a:r>
          </a:p>
          <a:p>
            <a:pPr>
              <a:lnSpc>
                <a:spcPct val="100000"/>
              </a:lnSpc>
              <a:spcBef>
                <a:spcPts val="0"/>
              </a:spcBef>
            </a:pPr>
            <a:endParaRPr lang="en-US" sz="2600" dirty="0" smtClean="0"/>
          </a:p>
          <a:p>
            <a:pPr>
              <a:lnSpc>
                <a:spcPct val="100000"/>
              </a:lnSpc>
              <a:spcBef>
                <a:spcPts val="0"/>
              </a:spcBef>
            </a:pPr>
            <a:r>
              <a:rPr kumimoji="1" lang="en-US" altLang="zh-CN" sz="2600" dirty="0" smtClean="0"/>
              <a:t>In </a:t>
            </a:r>
            <a:r>
              <a:rPr kumimoji="1" lang="en-US" altLang="zh-CN" sz="2600" dirty="0"/>
              <a:t>terms of </a:t>
            </a:r>
            <a:r>
              <a:rPr kumimoji="1" lang="en-US" altLang="zh-CN" sz="2600" b="1" dirty="0"/>
              <a:t>road surface</a:t>
            </a:r>
            <a:r>
              <a:rPr kumimoji="1" lang="en-US" altLang="zh-CN" sz="2600" dirty="0"/>
              <a:t>, </a:t>
            </a:r>
            <a:r>
              <a:rPr kumimoji="1" lang="en-US" altLang="zh-CN" sz="2600" b="1" dirty="0"/>
              <a:t>wet </a:t>
            </a:r>
            <a:r>
              <a:rPr kumimoji="1" lang="en-US" altLang="zh-CN" sz="2600" b="1" dirty="0" smtClean="0"/>
              <a:t>roads </a:t>
            </a:r>
            <a:r>
              <a:rPr kumimoji="1" lang="en-US" altLang="zh-CN" sz="2600" dirty="0"/>
              <a:t>were more likely to cause driving fatalities than any other type of roads.  Interestingly, this agrees with the fact that driving during rain was more prone to fatality. </a:t>
            </a:r>
            <a:endParaRPr lang="en-US" altLang="zh-CN" sz="2600" dirty="0" smtClean="0"/>
          </a:p>
          <a:p>
            <a:pPr>
              <a:lnSpc>
                <a:spcPct val="100000"/>
              </a:lnSpc>
              <a:spcBef>
                <a:spcPts val="0"/>
              </a:spcBef>
            </a:pPr>
            <a:endParaRPr lang="en-US" altLang="zh-CN" sz="2600" dirty="0"/>
          </a:p>
          <a:p>
            <a:pPr>
              <a:lnSpc>
                <a:spcPct val="100000"/>
              </a:lnSpc>
              <a:spcBef>
                <a:spcPts val="0"/>
              </a:spcBef>
            </a:pPr>
            <a:r>
              <a:rPr lang="en-US" altLang="zh-CN" sz="2600" dirty="0" smtClean="0"/>
              <a:t>Flooded roads played a massive part in a collision being fatal.</a:t>
            </a:r>
            <a:endParaRPr lang="en-US" altLang="zh-CN" sz="2600" dirty="0"/>
          </a:p>
          <a:p>
            <a:pPr>
              <a:lnSpc>
                <a:spcPct val="100000"/>
              </a:lnSpc>
              <a:spcBef>
                <a:spcPts val="0"/>
              </a:spcBef>
            </a:pPr>
            <a:endParaRPr lang="en-US" sz="2600" dirty="0" smtClean="0"/>
          </a:p>
          <a:p>
            <a:pPr>
              <a:lnSpc>
                <a:spcPct val="100000"/>
              </a:lnSpc>
              <a:spcBef>
                <a:spcPts val="0"/>
              </a:spcBef>
            </a:pPr>
            <a:r>
              <a:rPr lang="en-US" sz="2600" dirty="0" smtClean="0"/>
              <a:t>On </a:t>
            </a:r>
            <a:r>
              <a:rPr lang="en-US" sz="2600" dirty="0"/>
              <a:t>the other hand, Rear end and Side swipe collisions </a:t>
            </a:r>
            <a:r>
              <a:rPr lang="en-US" sz="2600" dirty="0" smtClean="0"/>
              <a:t>had nearly no chance of being fatal. </a:t>
            </a:r>
            <a:endParaRPr lang="en-US" sz="2600" dirty="0"/>
          </a:p>
          <a:p>
            <a:pPr>
              <a:lnSpc>
                <a:spcPct val="100000"/>
              </a:lnSpc>
              <a:spcBef>
                <a:spcPts val="0"/>
              </a:spcBef>
            </a:pPr>
            <a:endParaRPr lang="en-US" altLang="zh-CN" sz="2600" dirty="0" smtClean="0"/>
          </a:p>
          <a:p>
            <a:pPr>
              <a:lnSpc>
                <a:spcPct val="100000"/>
              </a:lnSpc>
              <a:spcBef>
                <a:spcPts val="0"/>
              </a:spcBef>
            </a:pPr>
            <a:r>
              <a:rPr kumimoji="1" lang="en-US" altLang="zh-CN" sz="2600" dirty="0" smtClean="0"/>
              <a:t>When it </a:t>
            </a:r>
            <a:r>
              <a:rPr kumimoji="1" lang="en-US" altLang="zh-CN" sz="2600" dirty="0"/>
              <a:t>was </a:t>
            </a:r>
            <a:r>
              <a:rPr kumimoji="1" lang="en-US" altLang="zh-CN" sz="2600" dirty="0" smtClean="0"/>
              <a:t>dark </a:t>
            </a:r>
            <a:r>
              <a:rPr kumimoji="1" lang="en-US" altLang="zh-CN" sz="2600" dirty="0"/>
              <a:t>and </a:t>
            </a:r>
            <a:r>
              <a:rPr kumimoji="1" lang="en-US" altLang="zh-CN" sz="2600" b="1" dirty="0" smtClean="0"/>
              <a:t>street Lights failed to function</a:t>
            </a:r>
            <a:r>
              <a:rPr kumimoji="1" lang="en-US" altLang="zh-CN" sz="2600" dirty="0" smtClean="0"/>
              <a:t>, </a:t>
            </a:r>
            <a:r>
              <a:rPr lang="en-US" altLang="zh-CN" sz="2600" dirty="0"/>
              <a:t>fatal crashes were </a:t>
            </a:r>
            <a:r>
              <a:rPr lang="en-US" altLang="zh-CN" sz="2600" dirty="0" smtClean="0"/>
              <a:t>more </a:t>
            </a:r>
            <a:r>
              <a:rPr lang="en-US" altLang="zh-CN" sz="2600" dirty="0"/>
              <a:t>likely</a:t>
            </a:r>
            <a:r>
              <a:rPr lang="en-US" altLang="zh-CN" sz="2600" b="1" dirty="0"/>
              <a:t> </a:t>
            </a:r>
            <a:r>
              <a:rPr lang="en-US" altLang="zh-CN" sz="2600" dirty="0"/>
              <a:t>to </a:t>
            </a:r>
            <a:r>
              <a:rPr lang="en-US" altLang="zh-CN" sz="2600" dirty="0" smtClean="0"/>
              <a:t>happen.</a:t>
            </a:r>
          </a:p>
          <a:p>
            <a:pPr marL="0" lvl="0" indent="0">
              <a:lnSpc>
                <a:spcPct val="100000"/>
              </a:lnSpc>
              <a:spcBef>
                <a:spcPts val="0"/>
              </a:spcBef>
              <a:buNone/>
            </a:pPr>
            <a:endParaRPr kumimoji="1" lang="en-US" altLang="zh-CN" sz="2400" dirty="0"/>
          </a:p>
          <a:p>
            <a:endParaRPr kumimoji="1" lang="zh-CN" altLang="en-US" dirty="0"/>
          </a:p>
        </p:txBody>
      </p:sp>
    </p:spTree>
    <p:extLst>
      <p:ext uri="{BB962C8B-B14F-4D97-AF65-F5344CB8AC3E}">
        <p14:creationId xmlns:p14="http://schemas.microsoft.com/office/powerpoint/2010/main" val="296656947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4000" dirty="0" smtClean="0">
                <a:solidFill>
                  <a:schemeClr val="accent2"/>
                </a:solidFill>
              </a:rPr>
              <a:t>THE MOST COMMON FACTORS LEADING TO FATALITIES AMONG ALL DIVISIONS</a:t>
            </a:r>
            <a:endParaRPr lang="zh-CN" altLang="en-US" sz="4000" dirty="0">
              <a:solidFill>
                <a:schemeClr val="accent2"/>
              </a:solidFill>
            </a:endParaRPr>
          </a:p>
        </p:txBody>
      </p:sp>
      <p:sp>
        <p:nvSpPr>
          <p:cNvPr id="3" name="内容占位符 2"/>
          <p:cNvSpPr>
            <a:spLocks noGrp="1"/>
          </p:cNvSpPr>
          <p:nvPr>
            <p:ph idx="1"/>
          </p:nvPr>
        </p:nvSpPr>
        <p:spPr>
          <a:xfrm>
            <a:off x="838200" y="2353481"/>
            <a:ext cx="10515600" cy="4351338"/>
          </a:xfrm>
        </p:spPr>
        <p:txBody>
          <a:bodyPr/>
          <a:lstStyle/>
          <a:p>
            <a:r>
              <a:rPr kumimoji="1" lang="en-US" altLang="zh-CN" dirty="0" smtClean="0"/>
              <a:t>ROAD_COND_1H </a:t>
            </a:r>
            <a:r>
              <a:rPr kumimoji="1" lang="en-US" altLang="zh-CN" dirty="0"/>
              <a:t>- No Unusual Condition</a:t>
            </a:r>
          </a:p>
          <a:p>
            <a:r>
              <a:rPr kumimoji="1" lang="en-US" altLang="zh-CN" dirty="0" smtClean="0"/>
              <a:t>MOTORCYCLE_ACCIDENTY </a:t>
            </a:r>
            <a:r>
              <a:rPr kumimoji="1" lang="en-US" altLang="zh-CN" dirty="0"/>
              <a:t>(the collision involved with a motorcycle)</a:t>
            </a:r>
          </a:p>
          <a:p>
            <a:r>
              <a:rPr kumimoji="1" lang="en-US" altLang="zh-CN" dirty="0" smtClean="0"/>
              <a:t>ALCOHOL_INVOLVEDY </a:t>
            </a:r>
            <a:r>
              <a:rPr kumimoji="1" lang="en-US" altLang="zh-CN" dirty="0"/>
              <a:t>(the collision involved a party that had been drinking)</a:t>
            </a:r>
          </a:p>
          <a:p>
            <a:r>
              <a:rPr kumimoji="1" lang="en-US" altLang="zh-CN" dirty="0" smtClean="0"/>
              <a:t>MVIWB </a:t>
            </a:r>
            <a:r>
              <a:rPr kumimoji="1" lang="en-US" altLang="zh-CN" dirty="0"/>
              <a:t>- Pedestrian (Motor Vehicle Involved With Pedestrian)</a:t>
            </a:r>
          </a:p>
          <a:p>
            <a:endParaRPr kumimoji="1" lang="zh-CN" altLang="en-US" dirty="0"/>
          </a:p>
        </p:txBody>
      </p:sp>
    </p:spTree>
    <p:extLst>
      <p:ext uri="{BB962C8B-B14F-4D97-AF65-F5344CB8AC3E}">
        <p14:creationId xmlns:p14="http://schemas.microsoft.com/office/powerpoint/2010/main" val="389187596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LAPD_Division.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1451605"/>
            <a:ext cx="6537154" cy="5719810"/>
          </a:xfrm>
          <a:prstGeom prst="rect">
            <a:avLst/>
          </a:prstGeom>
        </p:spPr>
      </p:pic>
      <p:sp>
        <p:nvSpPr>
          <p:cNvPr id="2" name="矩形 1"/>
          <p:cNvSpPr/>
          <p:nvPr/>
        </p:nvSpPr>
        <p:spPr>
          <a:xfrm>
            <a:off x="541156" y="598521"/>
            <a:ext cx="10772623" cy="1077218"/>
          </a:xfrm>
          <a:prstGeom prst="rect">
            <a:avLst/>
          </a:prstGeom>
        </p:spPr>
        <p:txBody>
          <a:bodyPr wrap="square">
            <a:spAutoFit/>
          </a:bodyPr>
          <a:lstStyle/>
          <a:p>
            <a:r>
              <a:rPr lang="en-US" altLang="zh-CN" sz="3200" dirty="0">
                <a:solidFill>
                  <a:schemeClr val="accent2"/>
                </a:solidFill>
                <a:latin typeface="+mj-lt"/>
                <a:ea typeface="+mj-ea"/>
                <a:cs typeface="+mj-cs"/>
              </a:rPr>
              <a:t>For some of LAPD divisions, there are special factors leading to fatalities</a:t>
            </a:r>
          </a:p>
        </p:txBody>
      </p:sp>
      <p:sp>
        <p:nvSpPr>
          <p:cNvPr id="4" name="矩形 3"/>
          <p:cNvSpPr/>
          <p:nvPr/>
        </p:nvSpPr>
        <p:spPr>
          <a:xfrm>
            <a:off x="5917676" y="1494290"/>
            <a:ext cx="6274324" cy="5078314"/>
          </a:xfrm>
          <a:prstGeom prst="rect">
            <a:avLst/>
          </a:prstGeom>
        </p:spPr>
        <p:txBody>
          <a:bodyPr wrap="square">
            <a:spAutoFit/>
          </a:bodyPr>
          <a:lstStyle/>
          <a:p>
            <a:r>
              <a:rPr lang="en-US" altLang="zh-CN" dirty="0"/>
              <a:t>1. For </a:t>
            </a:r>
            <a:r>
              <a:rPr lang="en-US" altLang="zh-CN" b="1" dirty="0">
                <a:solidFill>
                  <a:srgbClr val="FF0000"/>
                </a:solidFill>
              </a:rPr>
              <a:t>division E</a:t>
            </a:r>
            <a:r>
              <a:rPr lang="en-US" altLang="zh-CN" dirty="0"/>
              <a:t>, </a:t>
            </a:r>
            <a:r>
              <a:rPr lang="en-US" altLang="zh-CN" dirty="0" smtClean="0"/>
              <a:t>the collisions happened on </a:t>
            </a:r>
            <a:r>
              <a:rPr lang="en-US" altLang="zh-CN" b="1" dirty="0" smtClean="0">
                <a:solidFill>
                  <a:srgbClr val="FF0000"/>
                </a:solidFill>
              </a:rPr>
              <a:t>Friday</a:t>
            </a:r>
            <a:r>
              <a:rPr lang="en-US" altLang="zh-CN" dirty="0" smtClean="0"/>
              <a:t> is more likely bring about fatalities; Violating </a:t>
            </a:r>
            <a:r>
              <a:rPr lang="en-US" altLang="zh-CN" dirty="0"/>
              <a:t>traffic Signals and Signs is more likely bring about fatalities</a:t>
            </a:r>
            <a:r>
              <a:rPr lang="en-US" altLang="zh-CN" dirty="0" smtClean="0"/>
              <a:t>; Most </a:t>
            </a:r>
            <a:r>
              <a:rPr lang="en-US" altLang="zh-CN" dirty="0"/>
              <a:t>of the fatalities occurred on SR 213 and SR 1. (State Route)</a:t>
            </a:r>
          </a:p>
          <a:p>
            <a:endParaRPr lang="en-US" altLang="zh-CN" dirty="0"/>
          </a:p>
          <a:p>
            <a:r>
              <a:rPr lang="en-US" altLang="zh-CN" dirty="0"/>
              <a:t>2. For </a:t>
            </a:r>
            <a:r>
              <a:rPr lang="en-US" altLang="zh-CN" b="1" dirty="0">
                <a:solidFill>
                  <a:srgbClr val="FF0000"/>
                </a:solidFill>
              </a:rPr>
              <a:t>division </a:t>
            </a:r>
            <a:r>
              <a:rPr lang="en-US" altLang="zh-CN" b="1" dirty="0" smtClean="0">
                <a:solidFill>
                  <a:srgbClr val="FF0000"/>
                </a:solidFill>
              </a:rPr>
              <a:t>H</a:t>
            </a:r>
            <a:r>
              <a:rPr lang="en-US" altLang="zh-CN" dirty="0" smtClean="0"/>
              <a:t>,</a:t>
            </a:r>
            <a:r>
              <a:rPr lang="en-US" altLang="zh-CN" b="1" dirty="0">
                <a:solidFill>
                  <a:srgbClr val="FF0000"/>
                </a:solidFill>
              </a:rPr>
              <a:t> </a:t>
            </a:r>
            <a:r>
              <a:rPr lang="en-US" altLang="zh-CN" b="1" dirty="0" smtClean="0">
                <a:solidFill>
                  <a:srgbClr val="FF0000"/>
                </a:solidFill>
              </a:rPr>
              <a:t>rear </a:t>
            </a:r>
            <a:r>
              <a:rPr lang="en-US" altLang="zh-CN" b="1" dirty="0">
                <a:solidFill>
                  <a:srgbClr val="FF0000"/>
                </a:solidFill>
              </a:rPr>
              <a:t>end collisions </a:t>
            </a:r>
            <a:r>
              <a:rPr lang="en-US" altLang="zh-CN" dirty="0"/>
              <a:t>are more likely result in fatalities; Most of the fatalities occurred on SR 1(8), W SUNSET BLVD(8) and W OLYMPIC BLVD(6). (State Route)</a:t>
            </a:r>
          </a:p>
          <a:p>
            <a:endParaRPr lang="en-US" altLang="zh-CN" dirty="0"/>
          </a:p>
          <a:p>
            <a:r>
              <a:rPr lang="en-US" altLang="zh-CN" dirty="0"/>
              <a:t>3. For </a:t>
            </a:r>
            <a:r>
              <a:rPr lang="en-US" altLang="zh-CN" b="1" dirty="0">
                <a:solidFill>
                  <a:srgbClr val="FF0000"/>
                </a:solidFill>
              </a:rPr>
              <a:t>division K</a:t>
            </a:r>
            <a:r>
              <a:rPr lang="en-US" altLang="zh-CN" dirty="0"/>
              <a:t>, the collisions happened on </a:t>
            </a:r>
            <a:r>
              <a:rPr lang="en-US" altLang="zh-CN" b="1" dirty="0">
                <a:solidFill>
                  <a:srgbClr val="FF0000"/>
                </a:solidFill>
              </a:rPr>
              <a:t>Wednesday</a:t>
            </a:r>
            <a:r>
              <a:rPr lang="en-US" altLang="zh-CN" dirty="0"/>
              <a:t> is more likely bring about fatalities; </a:t>
            </a:r>
            <a:r>
              <a:rPr lang="en-US" altLang="zh-CN" b="1" dirty="0">
                <a:solidFill>
                  <a:srgbClr val="FF0000"/>
                </a:solidFill>
              </a:rPr>
              <a:t>Reduced Roadway Width </a:t>
            </a:r>
            <a:r>
              <a:rPr lang="en-US" altLang="zh-CN" dirty="0"/>
              <a:t>is more likely bring about fatalities; Most of the fatalities occurred on N FIGUEROA ST(6) and LOS FELIZ BLVD(3).</a:t>
            </a:r>
          </a:p>
          <a:p>
            <a:endParaRPr lang="en-US" altLang="zh-CN" dirty="0"/>
          </a:p>
          <a:p>
            <a:r>
              <a:rPr lang="en-US" altLang="zh-CN" dirty="0"/>
              <a:t>4. For </a:t>
            </a:r>
            <a:r>
              <a:rPr lang="en-US" altLang="zh-CN" b="1" dirty="0">
                <a:solidFill>
                  <a:srgbClr val="FF0000"/>
                </a:solidFill>
              </a:rPr>
              <a:t>division L</a:t>
            </a:r>
            <a:r>
              <a:rPr lang="en-US" altLang="zh-CN" dirty="0"/>
              <a:t>, </a:t>
            </a:r>
            <a:r>
              <a:rPr lang="en-US" altLang="zh-CN" b="1" dirty="0">
                <a:solidFill>
                  <a:srgbClr val="FF0000"/>
                </a:solidFill>
              </a:rPr>
              <a:t>Wind</a:t>
            </a:r>
            <a:r>
              <a:rPr lang="en-US" altLang="zh-CN" dirty="0"/>
              <a:t> is more likely bring about fatalities; Most of the fatalities occurred on S WESTERN AVE(13) and S VERMONT AVE(7) W FLORENCE AVE(6) and W SLAUSON AVE(6).</a:t>
            </a:r>
          </a:p>
          <a:p>
            <a:endParaRPr lang="en-US" altLang="zh-CN" dirty="0"/>
          </a:p>
        </p:txBody>
      </p:sp>
    </p:spTree>
    <p:extLst>
      <p:ext uri="{BB962C8B-B14F-4D97-AF65-F5344CB8AC3E}">
        <p14:creationId xmlns:p14="http://schemas.microsoft.com/office/powerpoint/2010/main" val="421238038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LAPD_Division.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1451605"/>
            <a:ext cx="6537154" cy="5719810"/>
          </a:xfrm>
          <a:prstGeom prst="rect">
            <a:avLst/>
          </a:prstGeom>
        </p:spPr>
      </p:pic>
      <p:sp>
        <p:nvSpPr>
          <p:cNvPr id="2" name="矩形 1"/>
          <p:cNvSpPr/>
          <p:nvPr/>
        </p:nvSpPr>
        <p:spPr>
          <a:xfrm>
            <a:off x="541156" y="598521"/>
            <a:ext cx="10772623" cy="1077218"/>
          </a:xfrm>
          <a:prstGeom prst="rect">
            <a:avLst/>
          </a:prstGeom>
        </p:spPr>
        <p:txBody>
          <a:bodyPr wrap="square">
            <a:spAutoFit/>
          </a:bodyPr>
          <a:lstStyle/>
          <a:p>
            <a:r>
              <a:rPr lang="en-US" altLang="zh-CN" sz="3200" dirty="0">
                <a:solidFill>
                  <a:schemeClr val="accent2"/>
                </a:solidFill>
                <a:latin typeface="+mj-lt"/>
                <a:ea typeface="+mj-ea"/>
                <a:cs typeface="+mj-cs"/>
              </a:rPr>
              <a:t>For some of LAPD divisions, there are special factors leading to fatalities</a:t>
            </a:r>
          </a:p>
        </p:txBody>
      </p:sp>
      <p:sp>
        <p:nvSpPr>
          <p:cNvPr id="4" name="矩形 3"/>
          <p:cNvSpPr/>
          <p:nvPr/>
        </p:nvSpPr>
        <p:spPr>
          <a:xfrm>
            <a:off x="5917676" y="1494290"/>
            <a:ext cx="6274324" cy="5293757"/>
          </a:xfrm>
          <a:prstGeom prst="rect">
            <a:avLst/>
          </a:prstGeom>
        </p:spPr>
        <p:txBody>
          <a:bodyPr wrap="square">
            <a:spAutoFit/>
          </a:bodyPr>
          <a:lstStyle/>
          <a:p>
            <a:r>
              <a:rPr lang="en-US" altLang="zh-CN" sz="2000" dirty="0"/>
              <a:t>5. For </a:t>
            </a:r>
            <a:r>
              <a:rPr lang="en-US" altLang="zh-CN" sz="2000" b="1" dirty="0">
                <a:solidFill>
                  <a:srgbClr val="FF0000"/>
                </a:solidFill>
              </a:rPr>
              <a:t>division N</a:t>
            </a:r>
            <a:r>
              <a:rPr lang="en-US" altLang="zh-CN" sz="2000" dirty="0"/>
              <a:t>, the collisions happened in </a:t>
            </a:r>
            <a:r>
              <a:rPr lang="en-US" altLang="zh-CN" sz="2000" b="1" dirty="0">
                <a:solidFill>
                  <a:srgbClr val="FF0000"/>
                </a:solidFill>
              </a:rPr>
              <a:t>dark where there is no street lights</a:t>
            </a:r>
            <a:r>
              <a:rPr lang="en-US" altLang="zh-CN" sz="2000" dirty="0"/>
              <a:t> is more likely bring about fatalities; </a:t>
            </a:r>
            <a:r>
              <a:rPr lang="en-US" altLang="zh-CN" sz="2000" b="1" dirty="0">
                <a:solidFill>
                  <a:srgbClr val="FF0000"/>
                </a:solidFill>
              </a:rPr>
              <a:t>Driving or Bicycling Under the Influence of Alcohol or Drug </a:t>
            </a:r>
            <a:r>
              <a:rPr lang="en-US" altLang="zh-CN" sz="2000" dirty="0"/>
              <a:t>is more likely bring about fatalities; Most of the fatalities occurred on SR 1(5) and VENICE BLVD(5).</a:t>
            </a:r>
          </a:p>
          <a:p>
            <a:endParaRPr lang="en-US" altLang="zh-CN" sz="2000" dirty="0"/>
          </a:p>
          <a:p>
            <a:r>
              <a:rPr lang="en-US" altLang="zh-CN" sz="2000" dirty="0"/>
              <a:t>6. For </a:t>
            </a:r>
            <a:r>
              <a:rPr lang="en-US" altLang="zh-CN" sz="2000" b="1" dirty="0">
                <a:solidFill>
                  <a:srgbClr val="FF0000"/>
                </a:solidFill>
              </a:rPr>
              <a:t>division P</a:t>
            </a:r>
            <a:r>
              <a:rPr lang="en-US" altLang="zh-CN" sz="2000" dirty="0"/>
              <a:t>, the collisions happened on road where it was </a:t>
            </a:r>
            <a:r>
              <a:rPr lang="en-US" altLang="zh-CN" sz="2000" b="1" dirty="0">
                <a:solidFill>
                  <a:srgbClr val="FF0000"/>
                </a:solidFill>
              </a:rPr>
              <a:t>flooded</a:t>
            </a:r>
            <a:r>
              <a:rPr lang="en-US" altLang="zh-CN" sz="2000" dirty="0"/>
              <a:t> is more likely bring about fatalities; Most of the fatalities occurred on SAN FERNANDO RD(7) and FOOTHILL BLVD(7).</a:t>
            </a:r>
          </a:p>
          <a:p>
            <a:endParaRPr lang="en-US" altLang="zh-CN" sz="2000" dirty="0"/>
          </a:p>
          <a:p>
            <a:r>
              <a:rPr lang="en-US" altLang="zh-CN" sz="2000" dirty="0"/>
              <a:t>7. For </a:t>
            </a:r>
            <a:r>
              <a:rPr lang="en-US" altLang="zh-CN" sz="2000" b="1" dirty="0">
                <a:solidFill>
                  <a:srgbClr val="FF0000"/>
                </a:solidFill>
              </a:rPr>
              <a:t>division Q</a:t>
            </a:r>
            <a:r>
              <a:rPr lang="en-US" altLang="zh-CN" sz="2000" dirty="0"/>
              <a:t>, the collisions happened on road with </a:t>
            </a:r>
            <a:r>
              <a:rPr lang="en-US" altLang="zh-CN" sz="2000" b="1" dirty="0">
                <a:solidFill>
                  <a:srgbClr val="FF0000"/>
                </a:solidFill>
              </a:rPr>
              <a:t>loose material </a:t>
            </a:r>
            <a:r>
              <a:rPr lang="en-US" altLang="zh-CN" sz="2000" dirty="0"/>
              <a:t>is more likely bring about fatalities; Besides, when the </a:t>
            </a:r>
            <a:r>
              <a:rPr lang="en-US" altLang="zh-CN" sz="2000" b="1" dirty="0">
                <a:solidFill>
                  <a:srgbClr val="FF0000"/>
                </a:solidFill>
              </a:rPr>
              <a:t>automobile right of way </a:t>
            </a:r>
            <a:r>
              <a:rPr lang="en-US" altLang="zh-CN" sz="2000" dirty="0"/>
              <a:t>is violated, fatality is more likely to happen; Most of the fatalities occurred on PARTHENIA ST(5).</a:t>
            </a:r>
          </a:p>
          <a:p>
            <a:endParaRPr lang="en-US" altLang="zh-CN" sz="2000" dirty="0"/>
          </a:p>
        </p:txBody>
      </p:sp>
    </p:spTree>
    <p:extLst>
      <p:ext uri="{BB962C8B-B14F-4D97-AF65-F5344CB8AC3E}">
        <p14:creationId xmlns:p14="http://schemas.microsoft.com/office/powerpoint/2010/main" val="132081866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LAPD_Division_PI.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61784" y="212653"/>
            <a:ext cx="4896823" cy="4896823"/>
          </a:xfrm>
          <a:prstGeom prst="rect">
            <a:avLst/>
          </a:prstGeom>
        </p:spPr>
      </p:pic>
      <p:sp>
        <p:nvSpPr>
          <p:cNvPr id="4" name="矩形 3"/>
          <p:cNvSpPr/>
          <p:nvPr/>
        </p:nvSpPr>
        <p:spPr>
          <a:xfrm>
            <a:off x="461784" y="5419887"/>
            <a:ext cx="5656893" cy="1200328"/>
          </a:xfrm>
          <a:prstGeom prst="rect">
            <a:avLst/>
          </a:prstGeom>
        </p:spPr>
        <p:txBody>
          <a:bodyPr wrap="square">
            <a:spAutoFit/>
          </a:bodyPr>
          <a:lstStyle/>
          <a:p>
            <a:r>
              <a:rPr lang="en-US" altLang="zh-CN" sz="2400" dirty="0"/>
              <a:t>For </a:t>
            </a:r>
            <a:r>
              <a:rPr lang="en-US" altLang="zh-CN" sz="2400" dirty="0">
                <a:solidFill>
                  <a:srgbClr val="FF0000"/>
                </a:solidFill>
              </a:rPr>
              <a:t>division </a:t>
            </a:r>
            <a:r>
              <a:rPr lang="en-US" altLang="zh-CN" sz="2400" dirty="0" smtClean="0">
                <a:solidFill>
                  <a:srgbClr val="FF0000"/>
                </a:solidFill>
              </a:rPr>
              <a:t>P and I</a:t>
            </a:r>
            <a:r>
              <a:rPr lang="en-US" altLang="zh-CN" sz="2400" dirty="0" smtClean="0"/>
              <a:t>, </a:t>
            </a:r>
            <a:r>
              <a:rPr lang="en-US" altLang="zh-CN" sz="2400" dirty="0"/>
              <a:t>the collisions happened </a:t>
            </a:r>
            <a:r>
              <a:rPr lang="en-US" altLang="zh-CN" sz="2400" dirty="0" smtClean="0">
                <a:solidFill>
                  <a:srgbClr val="FF0000"/>
                </a:solidFill>
              </a:rPr>
              <a:t>during dusk and dawn</a:t>
            </a:r>
            <a:r>
              <a:rPr lang="en-US" altLang="zh-CN" sz="2400" dirty="0" smtClean="0"/>
              <a:t> is </a:t>
            </a:r>
            <a:r>
              <a:rPr lang="en-US" altLang="zh-CN" sz="2400" dirty="0"/>
              <a:t>more likely bring about fatalities;</a:t>
            </a:r>
            <a:endParaRPr lang="zh-CN" altLang="en-US" sz="2400" dirty="0"/>
          </a:p>
        </p:txBody>
      </p:sp>
      <p:pic>
        <p:nvPicPr>
          <p:cNvPr id="5" name="图片 4" descr="LAPD_Division_CL.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728896" y="212653"/>
            <a:ext cx="4896823" cy="4896823"/>
          </a:xfrm>
          <a:prstGeom prst="rect">
            <a:avLst/>
          </a:prstGeom>
        </p:spPr>
      </p:pic>
      <p:sp>
        <p:nvSpPr>
          <p:cNvPr id="8" name="矩形 7"/>
          <p:cNvSpPr/>
          <p:nvPr/>
        </p:nvSpPr>
        <p:spPr>
          <a:xfrm>
            <a:off x="6535107" y="5419887"/>
            <a:ext cx="5656893" cy="1200328"/>
          </a:xfrm>
          <a:prstGeom prst="rect">
            <a:avLst/>
          </a:prstGeom>
        </p:spPr>
        <p:txBody>
          <a:bodyPr wrap="square">
            <a:spAutoFit/>
          </a:bodyPr>
          <a:lstStyle/>
          <a:p>
            <a:r>
              <a:rPr lang="en-US" altLang="zh-CN" sz="2400" dirty="0"/>
              <a:t>For </a:t>
            </a:r>
            <a:r>
              <a:rPr lang="en-US" altLang="zh-CN" sz="2400" dirty="0">
                <a:solidFill>
                  <a:srgbClr val="FF0000"/>
                </a:solidFill>
              </a:rPr>
              <a:t>division C</a:t>
            </a:r>
            <a:r>
              <a:rPr lang="en-US" altLang="zh-CN" sz="2400" dirty="0" smtClean="0">
                <a:solidFill>
                  <a:srgbClr val="FF0000"/>
                </a:solidFill>
              </a:rPr>
              <a:t> and L</a:t>
            </a:r>
            <a:r>
              <a:rPr lang="en-US" altLang="zh-CN" sz="2400" dirty="0" smtClean="0"/>
              <a:t>, </a:t>
            </a:r>
            <a:r>
              <a:rPr lang="en-US" altLang="zh-CN" sz="2400" dirty="0"/>
              <a:t>the collisions </a:t>
            </a:r>
            <a:r>
              <a:rPr lang="en-US" altLang="zh-CN" sz="2400" dirty="0" smtClean="0"/>
              <a:t>caused</a:t>
            </a:r>
            <a:r>
              <a:rPr lang="zh-CN" altLang="en-US" sz="2400" dirty="0" smtClean="0"/>
              <a:t> </a:t>
            </a:r>
            <a:r>
              <a:rPr lang="en-US" altLang="zh-CN" sz="2400" dirty="0" smtClean="0"/>
              <a:t>by</a:t>
            </a:r>
            <a:r>
              <a:rPr lang="zh-CN" altLang="en-US" sz="2400" dirty="0" smtClean="0"/>
              <a:t> </a:t>
            </a:r>
            <a:r>
              <a:rPr lang="en-US" altLang="zh-CN" sz="2400" dirty="0" smtClean="0">
                <a:solidFill>
                  <a:srgbClr val="FF0000"/>
                </a:solidFill>
              </a:rPr>
              <a:t>following too </a:t>
            </a:r>
            <a:r>
              <a:rPr lang="en-US" altLang="zh-CN" sz="2400" dirty="0">
                <a:solidFill>
                  <a:srgbClr val="FF0000"/>
                </a:solidFill>
              </a:rPr>
              <a:t>c</a:t>
            </a:r>
            <a:r>
              <a:rPr lang="en-US" altLang="zh-CN" sz="2400" dirty="0" smtClean="0">
                <a:solidFill>
                  <a:srgbClr val="FF0000"/>
                </a:solidFill>
              </a:rPr>
              <a:t>losely</a:t>
            </a:r>
            <a:r>
              <a:rPr lang="zh-CN" altLang="en-US" sz="2400" dirty="0" smtClean="0">
                <a:solidFill>
                  <a:srgbClr val="FF0000"/>
                </a:solidFill>
              </a:rPr>
              <a:t> </a:t>
            </a:r>
            <a:r>
              <a:rPr lang="en-US" altLang="zh-CN" sz="2400" dirty="0" smtClean="0"/>
              <a:t>is </a:t>
            </a:r>
            <a:r>
              <a:rPr lang="en-US" altLang="zh-CN" sz="2400" dirty="0"/>
              <a:t>more likely bring about fatalities;</a:t>
            </a:r>
            <a:endParaRPr lang="zh-CN" altLang="en-US" sz="2400" dirty="0"/>
          </a:p>
        </p:txBody>
      </p:sp>
    </p:spTree>
    <p:extLst>
      <p:ext uri="{BB962C8B-B14F-4D97-AF65-F5344CB8AC3E}">
        <p14:creationId xmlns:p14="http://schemas.microsoft.com/office/powerpoint/2010/main" val="209221146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LAPD_Division_BCK.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62833" y="145342"/>
            <a:ext cx="5360028" cy="5360028"/>
          </a:xfrm>
          <a:prstGeom prst="rect">
            <a:avLst/>
          </a:prstGeom>
        </p:spPr>
      </p:pic>
      <p:sp>
        <p:nvSpPr>
          <p:cNvPr id="3" name="矩形 2"/>
          <p:cNvSpPr/>
          <p:nvPr/>
        </p:nvSpPr>
        <p:spPr>
          <a:xfrm>
            <a:off x="461784" y="5419887"/>
            <a:ext cx="5656893" cy="1200328"/>
          </a:xfrm>
          <a:prstGeom prst="rect">
            <a:avLst/>
          </a:prstGeom>
        </p:spPr>
        <p:txBody>
          <a:bodyPr wrap="square">
            <a:spAutoFit/>
          </a:bodyPr>
          <a:lstStyle/>
          <a:p>
            <a:r>
              <a:rPr lang="en-US" altLang="zh-CN" sz="2400" dirty="0"/>
              <a:t>For </a:t>
            </a:r>
            <a:r>
              <a:rPr lang="en-US" altLang="zh-CN" sz="2400" dirty="0">
                <a:solidFill>
                  <a:srgbClr val="FF0000"/>
                </a:solidFill>
              </a:rPr>
              <a:t>division </a:t>
            </a:r>
            <a:r>
              <a:rPr lang="en-US" altLang="zh-CN" sz="2400" dirty="0" smtClean="0">
                <a:solidFill>
                  <a:srgbClr val="FF0000"/>
                </a:solidFill>
              </a:rPr>
              <a:t>B, C and K</a:t>
            </a:r>
            <a:r>
              <a:rPr lang="en-US" altLang="zh-CN" sz="2400" dirty="0" smtClean="0"/>
              <a:t>, </a:t>
            </a:r>
            <a:r>
              <a:rPr lang="en-US" altLang="zh-CN" sz="2400" dirty="0"/>
              <a:t>the collisions happened on </a:t>
            </a:r>
            <a:r>
              <a:rPr lang="en-US" altLang="zh-CN" sz="2400" dirty="0" smtClean="0">
                <a:solidFill>
                  <a:srgbClr val="FF0000"/>
                </a:solidFill>
              </a:rPr>
              <a:t>Sunday</a:t>
            </a:r>
            <a:r>
              <a:rPr lang="en-US" altLang="zh-CN" sz="2400" dirty="0" smtClean="0"/>
              <a:t> </a:t>
            </a:r>
            <a:r>
              <a:rPr lang="en-US" altLang="zh-CN" sz="2400" dirty="0"/>
              <a:t>is more likely bring about fatalities; </a:t>
            </a:r>
            <a:endParaRPr lang="zh-CN" altLang="en-US" sz="2400" dirty="0"/>
          </a:p>
        </p:txBody>
      </p:sp>
      <p:pic>
        <p:nvPicPr>
          <p:cNvPr id="4" name="图片 3" descr="LAPD_Division_LMR.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596956" y="145342"/>
            <a:ext cx="5274545" cy="5274545"/>
          </a:xfrm>
          <a:prstGeom prst="rect">
            <a:avLst/>
          </a:prstGeom>
        </p:spPr>
      </p:pic>
      <p:sp>
        <p:nvSpPr>
          <p:cNvPr id="5" name="矩形 4"/>
          <p:cNvSpPr/>
          <p:nvPr/>
        </p:nvSpPr>
        <p:spPr>
          <a:xfrm>
            <a:off x="6535107" y="5399268"/>
            <a:ext cx="5656893" cy="1200328"/>
          </a:xfrm>
          <a:prstGeom prst="rect">
            <a:avLst/>
          </a:prstGeom>
        </p:spPr>
        <p:txBody>
          <a:bodyPr wrap="square">
            <a:spAutoFit/>
          </a:bodyPr>
          <a:lstStyle/>
          <a:p>
            <a:r>
              <a:rPr lang="en-US" altLang="zh-CN" sz="2400" dirty="0"/>
              <a:t>For </a:t>
            </a:r>
            <a:r>
              <a:rPr lang="en-US" altLang="zh-CN" sz="2400" dirty="0">
                <a:solidFill>
                  <a:srgbClr val="FF0000"/>
                </a:solidFill>
              </a:rPr>
              <a:t>division M</a:t>
            </a:r>
            <a:r>
              <a:rPr lang="en-US" altLang="zh-CN" sz="2400" dirty="0" smtClean="0">
                <a:solidFill>
                  <a:srgbClr val="FF0000"/>
                </a:solidFill>
              </a:rPr>
              <a:t>, </a:t>
            </a:r>
            <a:r>
              <a:rPr lang="en-US" altLang="zh-CN" sz="2400" dirty="0">
                <a:solidFill>
                  <a:srgbClr val="FF0000"/>
                </a:solidFill>
              </a:rPr>
              <a:t>L</a:t>
            </a:r>
            <a:r>
              <a:rPr lang="en-US" altLang="zh-CN" sz="2400" dirty="0" smtClean="0">
                <a:solidFill>
                  <a:srgbClr val="FF0000"/>
                </a:solidFill>
              </a:rPr>
              <a:t> and R</a:t>
            </a:r>
            <a:r>
              <a:rPr lang="en-US" altLang="zh-CN" sz="2400" dirty="0" smtClean="0"/>
              <a:t>, </a:t>
            </a:r>
            <a:r>
              <a:rPr lang="en-US" altLang="zh-CN" sz="2400" dirty="0"/>
              <a:t>the collisions led by </a:t>
            </a:r>
            <a:r>
              <a:rPr lang="en-US" altLang="zh-CN" sz="2400" dirty="0">
                <a:solidFill>
                  <a:srgbClr val="FF0000"/>
                </a:solidFill>
              </a:rPr>
              <a:t>o</a:t>
            </a:r>
            <a:r>
              <a:rPr lang="en-US" altLang="zh-CN" sz="2400" dirty="0" smtClean="0">
                <a:solidFill>
                  <a:srgbClr val="FF0000"/>
                </a:solidFill>
              </a:rPr>
              <a:t>verturn</a:t>
            </a:r>
            <a:r>
              <a:rPr lang="en-US" altLang="zh-CN" sz="2400" dirty="0" smtClean="0"/>
              <a:t> is </a:t>
            </a:r>
            <a:r>
              <a:rPr lang="en-US" altLang="zh-CN" sz="2400" dirty="0"/>
              <a:t>more likely bring about fatalities; </a:t>
            </a:r>
            <a:endParaRPr lang="zh-CN" altLang="en-US" sz="2400" dirty="0"/>
          </a:p>
        </p:txBody>
      </p:sp>
    </p:spTree>
    <p:extLst>
      <p:ext uri="{BB962C8B-B14F-4D97-AF65-F5344CB8AC3E}">
        <p14:creationId xmlns:p14="http://schemas.microsoft.com/office/powerpoint/2010/main" val="149744953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LAPD_Division_IJOQ.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486441" y="177886"/>
            <a:ext cx="8639887" cy="5097106"/>
          </a:xfrm>
          <a:prstGeom prst="rect">
            <a:avLst/>
          </a:prstGeom>
        </p:spPr>
      </p:pic>
      <p:sp>
        <p:nvSpPr>
          <p:cNvPr id="3" name="矩形 2"/>
          <p:cNvSpPr/>
          <p:nvPr/>
        </p:nvSpPr>
        <p:spPr>
          <a:xfrm>
            <a:off x="461788" y="5448194"/>
            <a:ext cx="11379749" cy="1077218"/>
          </a:xfrm>
          <a:prstGeom prst="rect">
            <a:avLst/>
          </a:prstGeom>
        </p:spPr>
        <p:txBody>
          <a:bodyPr wrap="square">
            <a:spAutoFit/>
          </a:bodyPr>
          <a:lstStyle/>
          <a:p>
            <a:r>
              <a:rPr lang="en-US" altLang="zh-CN" sz="3200" dirty="0"/>
              <a:t>For </a:t>
            </a:r>
            <a:r>
              <a:rPr lang="en-US" altLang="zh-CN" sz="3200" dirty="0">
                <a:solidFill>
                  <a:srgbClr val="FF0000"/>
                </a:solidFill>
              </a:rPr>
              <a:t>division M, </a:t>
            </a:r>
            <a:r>
              <a:rPr lang="en-US" altLang="zh-CN" sz="3200" dirty="0" smtClean="0">
                <a:solidFill>
                  <a:srgbClr val="FF0000"/>
                </a:solidFill>
              </a:rPr>
              <a:t>J, O and Q</a:t>
            </a:r>
            <a:r>
              <a:rPr lang="en-US" altLang="zh-CN" sz="3200" dirty="0" smtClean="0"/>
              <a:t>, a </a:t>
            </a:r>
            <a:r>
              <a:rPr lang="en-US" altLang="zh-CN" sz="3200" dirty="0"/>
              <a:t>collision that involves a </a:t>
            </a:r>
            <a:r>
              <a:rPr lang="en-US" altLang="zh-CN" sz="3200" dirty="0">
                <a:solidFill>
                  <a:srgbClr val="FF0000"/>
                </a:solidFill>
              </a:rPr>
              <a:t>pedestrian who is walking on the </a:t>
            </a:r>
            <a:r>
              <a:rPr lang="en-US" altLang="zh-CN" sz="3200" dirty="0" smtClean="0">
                <a:solidFill>
                  <a:srgbClr val="FF0000"/>
                </a:solidFill>
              </a:rPr>
              <a:t>road (including shoulder) </a:t>
            </a:r>
            <a:r>
              <a:rPr lang="en-US" altLang="zh-CN" sz="3200" dirty="0" smtClean="0"/>
              <a:t>is more </a:t>
            </a:r>
            <a:r>
              <a:rPr lang="en-US" altLang="zh-CN" sz="3200" dirty="0"/>
              <a:t>likely be fatal</a:t>
            </a:r>
            <a:r>
              <a:rPr lang="en-US" altLang="zh-CN" sz="3200" dirty="0" smtClean="0"/>
              <a:t>. </a:t>
            </a:r>
            <a:endParaRPr lang="zh-CN" altLang="en-US" sz="3200" dirty="0"/>
          </a:p>
        </p:txBody>
      </p:sp>
    </p:spTree>
    <p:extLst>
      <p:ext uri="{BB962C8B-B14F-4D97-AF65-F5344CB8AC3E}">
        <p14:creationId xmlns:p14="http://schemas.microsoft.com/office/powerpoint/2010/main" val="331817776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2"/>
                </a:solidFill>
              </a:rPr>
              <a:t>RANDOM FOREST CLASSIFIER</a:t>
            </a:r>
            <a:endParaRPr lang="en-US" dirty="0">
              <a:solidFill>
                <a:schemeClr val="accent2"/>
              </a:solidFill>
            </a:endParaRPr>
          </a:p>
        </p:txBody>
      </p:sp>
      <p:sp>
        <p:nvSpPr>
          <p:cNvPr id="3" name="Content Placeholder 2"/>
          <p:cNvSpPr>
            <a:spLocks noGrp="1"/>
          </p:cNvSpPr>
          <p:nvPr>
            <p:ph idx="1"/>
          </p:nvPr>
        </p:nvSpPr>
        <p:spPr/>
        <p:txBody>
          <a:bodyPr>
            <a:normAutofit/>
          </a:bodyPr>
          <a:lstStyle/>
          <a:p>
            <a:pPr>
              <a:lnSpc>
                <a:spcPct val="100000"/>
              </a:lnSpc>
              <a:spcBef>
                <a:spcPts val="0"/>
              </a:spcBef>
              <a:defRPr/>
            </a:pPr>
            <a:r>
              <a:rPr lang="en-US" sz="2000" dirty="0" smtClean="0"/>
              <a:t>A random forest is an ensemble of decision trees, which individually predict the class label and output the majority vote among all trees. </a:t>
            </a:r>
          </a:p>
          <a:p>
            <a:pPr>
              <a:lnSpc>
                <a:spcPct val="100000"/>
              </a:lnSpc>
              <a:spcBef>
                <a:spcPts val="0"/>
              </a:spcBef>
              <a:defRPr/>
            </a:pPr>
            <a:endParaRPr lang="en-US" sz="2000" dirty="0"/>
          </a:p>
          <a:p>
            <a:pPr>
              <a:lnSpc>
                <a:spcPct val="100000"/>
              </a:lnSpc>
              <a:spcBef>
                <a:spcPts val="0"/>
              </a:spcBef>
              <a:defRPr/>
            </a:pPr>
            <a:r>
              <a:rPr lang="en-US" sz="2000" dirty="0" smtClean="0"/>
              <a:t>Each decision tree at each stage randomly chooses a subset of features, and then selects the best among those features to create a split in the data. This helps overcome the problem of overfitting in an individual decision tree. </a:t>
            </a:r>
          </a:p>
          <a:p>
            <a:pPr>
              <a:lnSpc>
                <a:spcPct val="100000"/>
              </a:lnSpc>
              <a:spcBef>
                <a:spcPts val="0"/>
              </a:spcBef>
              <a:defRPr/>
            </a:pPr>
            <a:endParaRPr lang="en-US" sz="2000" dirty="0"/>
          </a:p>
          <a:p>
            <a:pPr>
              <a:lnSpc>
                <a:spcPct val="100000"/>
              </a:lnSpc>
              <a:spcBef>
                <a:spcPts val="0"/>
              </a:spcBef>
              <a:defRPr/>
            </a:pPr>
            <a:r>
              <a:rPr lang="en-US" sz="2000" dirty="0" smtClean="0"/>
              <a:t>For our problem, a grid search was performed to find out how many decision trees to fit and maximum depth of each tree. It was found that a 100 decision trees with maximum depth of 9 performed best on recall and hence was chosen for predicting fatalities.</a:t>
            </a:r>
          </a:p>
          <a:p>
            <a:pPr>
              <a:lnSpc>
                <a:spcPct val="100000"/>
              </a:lnSpc>
              <a:spcBef>
                <a:spcPts val="0"/>
              </a:spcBef>
              <a:defRPr/>
            </a:pPr>
            <a:endParaRPr lang="en-US" sz="2000" dirty="0"/>
          </a:p>
          <a:p>
            <a:pPr>
              <a:lnSpc>
                <a:spcPct val="100000"/>
              </a:lnSpc>
              <a:spcBef>
                <a:spcPts val="0"/>
              </a:spcBef>
              <a:defRPr/>
            </a:pPr>
            <a:r>
              <a:rPr lang="en-US" sz="2000" dirty="0" smtClean="0"/>
              <a:t>Our Random Forest model works on the same set of features as the Logistic Regression model that was elaborated in the earlier slides.</a:t>
            </a:r>
            <a:endParaRPr lang="en-US" sz="2000" dirty="0"/>
          </a:p>
        </p:txBody>
      </p:sp>
    </p:spTree>
    <p:extLst>
      <p:ext uri="{BB962C8B-B14F-4D97-AF65-F5344CB8AC3E}">
        <p14:creationId xmlns:p14="http://schemas.microsoft.com/office/powerpoint/2010/main" val="42415176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2"/>
                </a:solidFill>
              </a:rPr>
              <a:t>RESULTS FROM RANDOM FOREST MODEL</a:t>
            </a:r>
            <a:endParaRPr lang="en-US" dirty="0">
              <a:solidFill>
                <a:schemeClr val="accent2"/>
              </a:solidFill>
            </a:endParaRPr>
          </a:p>
        </p:txBody>
      </p:sp>
      <p:sp>
        <p:nvSpPr>
          <p:cNvPr id="3" name="Content Placeholder 2"/>
          <p:cNvSpPr>
            <a:spLocks noGrp="1"/>
          </p:cNvSpPr>
          <p:nvPr>
            <p:ph idx="1"/>
          </p:nvPr>
        </p:nvSpPr>
        <p:spPr/>
        <p:txBody>
          <a:bodyPr>
            <a:normAutofit/>
          </a:bodyPr>
          <a:lstStyle/>
          <a:p>
            <a:pPr marL="0" lvl="0" indent="0">
              <a:lnSpc>
                <a:spcPct val="100000"/>
              </a:lnSpc>
              <a:spcBef>
                <a:spcPts val="0"/>
              </a:spcBef>
              <a:buNone/>
            </a:pPr>
            <a:r>
              <a:rPr lang="is-IS" dirty="0" smtClean="0"/>
              <a:t>0.92</a:t>
            </a:r>
            <a:r>
              <a:rPr lang="mr-IN" sz="2200" dirty="0" smtClean="0"/>
              <a:t>–</a:t>
            </a:r>
            <a:r>
              <a:rPr lang="en-US" sz="2200" dirty="0" smtClean="0"/>
              <a:t> </a:t>
            </a:r>
            <a:r>
              <a:rPr lang="en-US" sz="2200" dirty="0"/>
              <a:t>Mean Recall score of the classifier on 5 fold cross- validation test</a:t>
            </a:r>
          </a:p>
          <a:p>
            <a:pPr marL="0" lvl="0" indent="0">
              <a:lnSpc>
                <a:spcPct val="100000"/>
              </a:lnSpc>
              <a:spcBef>
                <a:spcPts val="0"/>
              </a:spcBef>
              <a:buNone/>
            </a:pPr>
            <a:endParaRPr lang="en-US" sz="2200" dirty="0"/>
          </a:p>
          <a:p>
            <a:pPr marL="0" lvl="0" indent="0">
              <a:lnSpc>
                <a:spcPct val="100000"/>
              </a:lnSpc>
              <a:spcBef>
                <a:spcPts val="0"/>
              </a:spcBef>
              <a:buNone/>
            </a:pPr>
            <a:r>
              <a:rPr lang="mr-IN" dirty="0" smtClean="0"/>
              <a:t>0.</a:t>
            </a:r>
            <a:r>
              <a:rPr lang="en-US" dirty="0" smtClean="0"/>
              <a:t>96 </a:t>
            </a:r>
            <a:r>
              <a:rPr lang="en-US" sz="2200" dirty="0" smtClean="0"/>
              <a:t>- Mean </a:t>
            </a:r>
            <a:r>
              <a:rPr lang="en-US" sz="2200" dirty="0"/>
              <a:t>Precision score of the classifier on 5 fold cross-validation </a:t>
            </a:r>
            <a:r>
              <a:rPr lang="en-US" sz="2200" dirty="0" smtClean="0"/>
              <a:t>test</a:t>
            </a:r>
          </a:p>
          <a:p>
            <a:pPr marL="0" lvl="0" indent="0">
              <a:lnSpc>
                <a:spcPct val="100000"/>
              </a:lnSpc>
              <a:spcBef>
                <a:spcPts val="0"/>
              </a:spcBef>
              <a:buNone/>
            </a:pPr>
            <a:endParaRPr lang="en-US" sz="2200" dirty="0"/>
          </a:p>
          <a:p>
            <a:pPr marL="0" lvl="0" indent="0">
              <a:lnSpc>
                <a:spcPct val="100000"/>
              </a:lnSpc>
              <a:spcBef>
                <a:spcPts val="0"/>
              </a:spcBef>
              <a:buNone/>
            </a:pPr>
            <a:r>
              <a:rPr lang="en-US" sz="2200" dirty="0" smtClean="0"/>
              <a:t>We see that the random forest classifier has outperformed the logistic regression model. </a:t>
            </a:r>
          </a:p>
          <a:p>
            <a:pPr marL="0" lvl="0" indent="0">
              <a:lnSpc>
                <a:spcPct val="100000"/>
              </a:lnSpc>
              <a:spcBef>
                <a:spcPts val="0"/>
              </a:spcBef>
              <a:buNone/>
            </a:pPr>
            <a:endParaRPr lang="en-US" sz="2200" dirty="0"/>
          </a:p>
        </p:txBody>
      </p:sp>
    </p:spTree>
    <p:extLst>
      <p:ext uri="{BB962C8B-B14F-4D97-AF65-F5344CB8AC3E}">
        <p14:creationId xmlns:p14="http://schemas.microsoft.com/office/powerpoint/2010/main" val="169040190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1500" y="365125"/>
            <a:ext cx="10782300" cy="1325563"/>
          </a:xfrm>
        </p:spPr>
        <p:txBody>
          <a:bodyPr/>
          <a:lstStyle/>
          <a:p>
            <a:r>
              <a:rPr lang="en-US" dirty="0" smtClean="0">
                <a:solidFill>
                  <a:schemeClr val="accent2"/>
                </a:solidFill>
              </a:rPr>
              <a:t>OVERVIEW OF THE ATTRIBUTES</a:t>
            </a:r>
            <a:endParaRPr lang="en-US" dirty="0">
              <a:solidFill>
                <a:schemeClr val="accent2"/>
              </a:solidFill>
            </a:endParaRPr>
          </a:p>
        </p:txBody>
      </p:sp>
      <p:sp>
        <p:nvSpPr>
          <p:cNvPr id="3" name="Content Placeholder 2"/>
          <p:cNvSpPr>
            <a:spLocks noGrp="1"/>
          </p:cNvSpPr>
          <p:nvPr>
            <p:ph idx="1"/>
          </p:nvPr>
        </p:nvSpPr>
        <p:spPr/>
        <p:txBody>
          <a:bodyPr>
            <a:normAutofit/>
          </a:bodyPr>
          <a:lstStyle/>
          <a:p>
            <a:pPr marL="0" lvl="0" indent="0">
              <a:lnSpc>
                <a:spcPct val="100000"/>
              </a:lnSpc>
              <a:spcBef>
                <a:spcPts val="0"/>
              </a:spcBef>
              <a:buNone/>
              <a:defRPr/>
            </a:pPr>
            <a:r>
              <a:rPr lang="en-US" sz="1800" u="sng" dirty="0"/>
              <a:t>DATE &amp; TIME </a:t>
            </a:r>
            <a:r>
              <a:rPr lang="en-US" sz="1800" dirty="0"/>
              <a:t>: </a:t>
            </a:r>
            <a:r>
              <a:rPr lang="en-US" sz="1800" dirty="0" smtClean="0"/>
              <a:t>Year, Month, Day, Time </a:t>
            </a:r>
            <a:endParaRPr lang="en-US" sz="1800" dirty="0"/>
          </a:p>
          <a:p>
            <a:pPr marL="0" lvl="0" indent="0">
              <a:lnSpc>
                <a:spcPct val="100000"/>
              </a:lnSpc>
              <a:spcBef>
                <a:spcPts val="0"/>
              </a:spcBef>
              <a:buNone/>
              <a:defRPr/>
            </a:pPr>
            <a:endParaRPr lang="en-US" sz="1800" dirty="0"/>
          </a:p>
          <a:p>
            <a:pPr marL="0" lvl="0" indent="0">
              <a:lnSpc>
                <a:spcPct val="100000"/>
              </a:lnSpc>
              <a:spcBef>
                <a:spcPts val="0"/>
              </a:spcBef>
              <a:buNone/>
              <a:defRPr/>
            </a:pPr>
            <a:r>
              <a:rPr lang="en-US" sz="1800" u="sng" dirty="0"/>
              <a:t>LOCATION</a:t>
            </a:r>
            <a:r>
              <a:rPr lang="en-US" sz="1800" dirty="0" smtClean="0"/>
              <a:t>: Latitude and Longitude, Primary Road, Secondary Road, Intersection or not</a:t>
            </a:r>
            <a:endParaRPr lang="en-US" sz="1800" dirty="0"/>
          </a:p>
          <a:p>
            <a:pPr marL="0" lvl="0" indent="0">
              <a:lnSpc>
                <a:spcPct val="100000"/>
              </a:lnSpc>
              <a:spcBef>
                <a:spcPts val="0"/>
              </a:spcBef>
              <a:buNone/>
              <a:defRPr/>
            </a:pPr>
            <a:endParaRPr lang="en-US" sz="1800" dirty="0"/>
          </a:p>
          <a:p>
            <a:pPr marL="0" lvl="0" indent="0">
              <a:lnSpc>
                <a:spcPct val="100000"/>
              </a:lnSpc>
              <a:spcBef>
                <a:spcPts val="0"/>
              </a:spcBef>
              <a:buNone/>
              <a:defRPr/>
            </a:pPr>
            <a:r>
              <a:rPr lang="en-US" sz="1800" u="sng" dirty="0"/>
              <a:t>INJURIES/FATALITIES</a:t>
            </a:r>
            <a:r>
              <a:rPr lang="en-US" sz="1800" dirty="0" smtClean="0"/>
              <a:t>: Number killed, Number injured, Pedestrians killed and injured, motorists killed and injured, bicyclists killed and injured, severity of injury</a:t>
            </a:r>
            <a:endParaRPr lang="en-US" sz="1800" dirty="0"/>
          </a:p>
          <a:p>
            <a:pPr marL="0" lvl="0" indent="0">
              <a:lnSpc>
                <a:spcPct val="100000"/>
              </a:lnSpc>
              <a:spcBef>
                <a:spcPts val="0"/>
              </a:spcBef>
              <a:buNone/>
              <a:defRPr/>
            </a:pPr>
            <a:endParaRPr lang="en-US" sz="1800" dirty="0"/>
          </a:p>
          <a:p>
            <a:pPr marL="0" lvl="0" indent="0">
              <a:lnSpc>
                <a:spcPct val="100000"/>
              </a:lnSpc>
              <a:spcBef>
                <a:spcPts val="0"/>
              </a:spcBef>
              <a:buNone/>
              <a:defRPr/>
            </a:pPr>
            <a:r>
              <a:rPr lang="en-US" sz="1800" u="sng" dirty="0"/>
              <a:t>CONTRIBUTING FACTORS</a:t>
            </a:r>
            <a:r>
              <a:rPr lang="en-US" sz="1800" dirty="0" smtClean="0"/>
              <a:t>: Primary collision factor, Lighting condition, Road condition, Alcohol consumption, Preceding action before collision, Pedestrian action during collision</a:t>
            </a:r>
            <a:endParaRPr lang="en-US" sz="1800" dirty="0"/>
          </a:p>
          <a:p>
            <a:pPr marL="0" lvl="0" indent="0">
              <a:lnSpc>
                <a:spcPct val="100000"/>
              </a:lnSpc>
              <a:spcBef>
                <a:spcPts val="0"/>
              </a:spcBef>
              <a:buNone/>
              <a:defRPr/>
            </a:pPr>
            <a:endParaRPr lang="en-US" sz="1800" dirty="0"/>
          </a:p>
          <a:p>
            <a:pPr marL="0" lvl="0" indent="0">
              <a:lnSpc>
                <a:spcPct val="100000"/>
              </a:lnSpc>
              <a:spcBef>
                <a:spcPts val="0"/>
              </a:spcBef>
              <a:buNone/>
              <a:defRPr/>
            </a:pPr>
            <a:r>
              <a:rPr lang="en-US" sz="1800" u="sng" dirty="0"/>
              <a:t>VICTIM INFORMATION</a:t>
            </a:r>
            <a:r>
              <a:rPr lang="en-US" sz="1800" dirty="0" smtClean="0"/>
              <a:t>: Age, Sex, Victim role, Victim seating position, Severity of injury</a:t>
            </a:r>
            <a:endParaRPr lang="en-US" sz="1800" dirty="0"/>
          </a:p>
          <a:p>
            <a:pPr marL="0" lvl="0" indent="0">
              <a:lnSpc>
                <a:spcPct val="100000"/>
              </a:lnSpc>
              <a:spcBef>
                <a:spcPts val="0"/>
              </a:spcBef>
              <a:buNone/>
              <a:defRPr/>
            </a:pPr>
            <a:endParaRPr lang="en-US" sz="1800" dirty="0"/>
          </a:p>
          <a:p>
            <a:pPr marL="0" lvl="0" indent="0">
              <a:lnSpc>
                <a:spcPct val="100000"/>
              </a:lnSpc>
              <a:spcBef>
                <a:spcPts val="0"/>
              </a:spcBef>
              <a:buNone/>
              <a:defRPr/>
            </a:pPr>
            <a:r>
              <a:rPr lang="en-US" sz="1800" u="sng" dirty="0"/>
              <a:t>PARTY INFORMATION</a:t>
            </a:r>
            <a:r>
              <a:rPr lang="en-US" sz="2000" dirty="0" smtClean="0"/>
              <a:t>: </a:t>
            </a:r>
            <a:r>
              <a:rPr lang="en-US" sz="1800" dirty="0" smtClean="0"/>
              <a:t>Vehicle type, Party’s alcohol history, Movement preceding collision, Inattention details </a:t>
            </a:r>
            <a:endParaRPr lang="en-US" sz="1800" dirty="0"/>
          </a:p>
        </p:txBody>
      </p:sp>
    </p:spTree>
    <p:extLst>
      <p:ext uri="{BB962C8B-B14F-4D97-AF65-F5344CB8AC3E}">
        <p14:creationId xmlns:p14="http://schemas.microsoft.com/office/powerpoint/2010/main" val="22060830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034467"/>
          </a:xfrm>
        </p:spPr>
        <p:txBody>
          <a:bodyPr>
            <a:normAutofit/>
          </a:bodyPr>
          <a:lstStyle/>
          <a:p>
            <a:r>
              <a:rPr lang="en-US" sz="4000" dirty="0" smtClean="0"/>
              <a:t>RANDOM </a:t>
            </a:r>
            <a:r>
              <a:rPr lang="en-US" sz="4000" dirty="0"/>
              <a:t>FOREST </a:t>
            </a:r>
            <a:r>
              <a:rPr lang="en-US" sz="4000" dirty="0" smtClean="0"/>
              <a:t>- MOST IMPORTANT FACTORS</a:t>
            </a:r>
            <a:endParaRPr lang="en-US" sz="4000" dirty="0"/>
          </a:p>
        </p:txBody>
      </p:sp>
      <p:sp>
        <p:nvSpPr>
          <p:cNvPr id="3" name="Content Placeholder 2"/>
          <p:cNvSpPr>
            <a:spLocks noGrp="1"/>
          </p:cNvSpPr>
          <p:nvPr>
            <p:ph idx="1"/>
          </p:nvPr>
        </p:nvSpPr>
        <p:spPr>
          <a:xfrm>
            <a:off x="838200" y="1399591"/>
            <a:ext cx="10515600" cy="5169159"/>
          </a:xfrm>
        </p:spPr>
        <p:txBody>
          <a:bodyPr>
            <a:normAutofit/>
          </a:bodyPr>
          <a:lstStyle/>
          <a:p>
            <a:pPr lvl="0"/>
            <a:r>
              <a:rPr lang="en-US" sz="2000" dirty="0"/>
              <a:t>The most important features to build the random forest model, that is the features that created the purest of splits based on “Gini index” turned out to be the involvement of a vehicle and pedestrian and alcohol </a:t>
            </a:r>
            <a:r>
              <a:rPr lang="en-US" sz="2000" dirty="0" smtClean="0"/>
              <a:t>consumption</a:t>
            </a:r>
          </a:p>
          <a:p>
            <a:pPr lvl="0"/>
            <a:r>
              <a:rPr lang="en-US" sz="2000" dirty="0" smtClean="0"/>
              <a:t>In fact, it turns out most of the important factors are in agreement with logistic regression’s result which further emphasizes the significance  of these factors</a:t>
            </a:r>
          </a:p>
          <a:p>
            <a:pPr marL="0" lvl="0" indent="0">
              <a:buNone/>
            </a:pPr>
            <a:endParaRPr lang="en-US" sz="2000" u="sng" dirty="0" smtClean="0"/>
          </a:p>
          <a:p>
            <a:pPr marL="0" lvl="0" indent="0">
              <a:buNone/>
            </a:pPr>
            <a:r>
              <a:rPr lang="en-US" sz="2000" u="sng" dirty="0" smtClean="0"/>
              <a:t>The top 5 factors</a:t>
            </a:r>
          </a:p>
          <a:p>
            <a:pPr marL="0" lvl="0" indent="0">
              <a:buNone/>
            </a:pPr>
            <a:r>
              <a:rPr lang="en-US" sz="2000" dirty="0" smtClean="0"/>
              <a:t>Motor vehicle collision with pedestrian </a:t>
            </a:r>
          </a:p>
          <a:p>
            <a:pPr marL="0" lvl="0" indent="0">
              <a:buNone/>
            </a:pPr>
            <a:r>
              <a:rPr lang="en-US" sz="2000" dirty="0" smtClean="0"/>
              <a:t>Alcohol consumption</a:t>
            </a:r>
          </a:p>
          <a:p>
            <a:pPr marL="0" lvl="0" indent="0">
              <a:buNone/>
            </a:pPr>
            <a:r>
              <a:rPr lang="en-US" sz="2000" dirty="0" smtClean="0"/>
              <a:t>Pedestrian not in road during collision</a:t>
            </a:r>
          </a:p>
          <a:p>
            <a:pPr marL="0" lvl="0" indent="0">
              <a:buNone/>
            </a:pPr>
            <a:r>
              <a:rPr lang="en-US" sz="2000" dirty="0" smtClean="0"/>
              <a:t>Wet Roads</a:t>
            </a:r>
          </a:p>
          <a:p>
            <a:pPr marL="0" lvl="0" indent="0">
              <a:buNone/>
            </a:pPr>
            <a:r>
              <a:rPr lang="en-US" sz="2000" dirty="0" smtClean="0"/>
              <a:t>Rain </a:t>
            </a:r>
            <a:endParaRPr lang="en-US" sz="2000" dirty="0"/>
          </a:p>
        </p:txBody>
      </p:sp>
    </p:spTree>
    <p:extLst>
      <p:ext uri="{BB962C8B-B14F-4D97-AF65-F5344CB8AC3E}">
        <p14:creationId xmlns:p14="http://schemas.microsoft.com/office/powerpoint/2010/main" val="2647408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4636008" cy="6857998"/>
          </a:xfrm>
          <a:prstGeom prst="rect">
            <a:avLst/>
          </a:prstGeom>
          <a:solidFill>
            <a:schemeClr val="tx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latin typeface="Calibri" panose="020F0502020204030204"/>
            </a:endParaRPr>
          </a:p>
        </p:txBody>
      </p:sp>
      <p:pic>
        <p:nvPicPr>
          <p:cNvPr id="10" name="Content Placeholder 6"/>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5276088" y="640082"/>
            <a:ext cx="6276250" cy="5577838"/>
          </a:xfrm>
          <a:prstGeom prst="rect">
            <a:avLst/>
          </a:prstGeom>
          <a:effectLst/>
        </p:spPr>
      </p:pic>
      <p:sp>
        <p:nvSpPr>
          <p:cNvPr id="2" name="Title 1"/>
          <p:cNvSpPr>
            <a:spLocks noGrp="1"/>
          </p:cNvSpPr>
          <p:nvPr>
            <p:ph type="title"/>
          </p:nvPr>
        </p:nvSpPr>
        <p:spPr>
          <a:xfrm>
            <a:off x="648929" y="629266"/>
            <a:ext cx="3667039" cy="1676603"/>
          </a:xfrm>
        </p:spPr>
        <p:txBody>
          <a:bodyPr>
            <a:normAutofit/>
          </a:bodyPr>
          <a:lstStyle/>
          <a:p>
            <a:r>
              <a:rPr lang="en-US" sz="3600" dirty="0">
                <a:solidFill>
                  <a:schemeClr val="accent2"/>
                </a:solidFill>
              </a:rPr>
              <a:t>ANNUAL </a:t>
            </a:r>
            <a:r>
              <a:rPr lang="en-US" sz="3600" dirty="0" smtClean="0">
                <a:solidFill>
                  <a:schemeClr val="accent2"/>
                </a:solidFill>
              </a:rPr>
              <a:t>TRAFFIC FATALITIES</a:t>
            </a:r>
            <a:br>
              <a:rPr lang="en-US" sz="3600" dirty="0" smtClean="0">
                <a:solidFill>
                  <a:schemeClr val="accent2"/>
                </a:solidFill>
              </a:rPr>
            </a:br>
            <a:r>
              <a:rPr lang="en-US" sz="3600" dirty="0" smtClean="0">
                <a:solidFill>
                  <a:schemeClr val="accent2"/>
                </a:solidFill>
              </a:rPr>
              <a:t>TREND</a:t>
            </a:r>
            <a:endParaRPr lang="en-US" sz="3600" dirty="0">
              <a:solidFill>
                <a:schemeClr val="accent2"/>
              </a:solidFill>
            </a:endParaRPr>
          </a:p>
        </p:txBody>
      </p:sp>
      <p:sp>
        <p:nvSpPr>
          <p:cNvPr id="12" name="Content Placeholder 11"/>
          <p:cNvSpPr>
            <a:spLocks noGrp="1"/>
          </p:cNvSpPr>
          <p:nvPr>
            <p:ph idx="1"/>
          </p:nvPr>
        </p:nvSpPr>
        <p:spPr>
          <a:xfrm>
            <a:off x="648931" y="2438401"/>
            <a:ext cx="3667036" cy="3779520"/>
          </a:xfrm>
        </p:spPr>
        <p:txBody>
          <a:bodyPr>
            <a:normAutofit/>
          </a:bodyPr>
          <a:lstStyle/>
          <a:p>
            <a:pPr marL="0" indent="0">
              <a:buNone/>
            </a:pPr>
            <a:r>
              <a:rPr lang="en-US" sz="2000" dirty="0" smtClean="0">
                <a:solidFill>
                  <a:schemeClr val="bg1"/>
                </a:solidFill>
              </a:rPr>
              <a:t>The gradual increase in fatalities explains why the authorities had to implement  ‘Vision Zero’ in 2015 </a:t>
            </a:r>
            <a:endParaRPr lang="en-US" sz="2000" dirty="0">
              <a:solidFill>
                <a:schemeClr val="bg1"/>
              </a:solidFill>
            </a:endParaRPr>
          </a:p>
        </p:txBody>
      </p:sp>
    </p:spTree>
    <p:extLst>
      <p:ext uri="{BB962C8B-B14F-4D97-AF65-F5344CB8AC3E}">
        <p14:creationId xmlns:p14="http://schemas.microsoft.com/office/powerpoint/2010/main" val="373122241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3"/>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4506686" y="629266"/>
            <a:ext cx="6916329" cy="5577837"/>
          </a:xfrm>
          <a:prstGeom prst="rect">
            <a:avLst/>
          </a:prstGeom>
          <a:effectLst/>
        </p:spPr>
      </p:pic>
      <p:sp>
        <p:nvSpPr>
          <p:cNvPr id="2" name="Title 1"/>
          <p:cNvSpPr>
            <a:spLocks noGrp="1"/>
          </p:cNvSpPr>
          <p:nvPr>
            <p:ph type="title"/>
          </p:nvPr>
        </p:nvSpPr>
        <p:spPr>
          <a:xfrm>
            <a:off x="648929" y="629266"/>
            <a:ext cx="3857757" cy="5053077"/>
          </a:xfrm>
        </p:spPr>
        <p:txBody>
          <a:bodyPr>
            <a:normAutofit/>
          </a:bodyPr>
          <a:lstStyle/>
          <a:p>
            <a:r>
              <a:rPr lang="en-US" dirty="0" smtClean="0">
                <a:solidFill>
                  <a:schemeClr val="accent2"/>
                </a:solidFill>
              </a:rPr>
              <a:t>FRIDAY RECORDS THE MOST COLLISION EACH YEAR</a:t>
            </a:r>
            <a:endParaRPr lang="en-US" dirty="0">
              <a:solidFill>
                <a:schemeClr val="accent2"/>
              </a:solidFill>
            </a:endParaRPr>
          </a:p>
        </p:txBody>
      </p:sp>
    </p:spTree>
    <p:extLst>
      <p:ext uri="{BB962C8B-B14F-4D97-AF65-F5344CB8AC3E}">
        <p14:creationId xmlns:p14="http://schemas.microsoft.com/office/powerpoint/2010/main" val="397522677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8625" y="365125"/>
            <a:ext cx="10387013" cy="735013"/>
          </a:xfrm>
        </p:spPr>
        <p:txBody>
          <a:bodyPr/>
          <a:lstStyle/>
          <a:p>
            <a:r>
              <a:rPr lang="en-US" dirty="0" smtClean="0">
                <a:solidFill>
                  <a:schemeClr val="accent2"/>
                </a:solidFill>
              </a:rPr>
              <a:t>SPOTLIGHT ON PEDESTRIANS</a:t>
            </a:r>
            <a:endParaRPr lang="en-US" dirty="0">
              <a:solidFill>
                <a:schemeClr val="accent2"/>
              </a:solidFill>
            </a:endParaRPr>
          </a:p>
        </p:txBody>
      </p:sp>
      <p:sp>
        <p:nvSpPr>
          <p:cNvPr id="13" name="TextBox 12"/>
          <p:cNvSpPr txBox="1"/>
          <p:nvPr/>
        </p:nvSpPr>
        <p:spPr>
          <a:xfrm>
            <a:off x="7704666" y="6197600"/>
            <a:ext cx="3609520" cy="369332"/>
          </a:xfrm>
          <a:prstGeom prst="rect">
            <a:avLst/>
          </a:prstGeom>
          <a:noFill/>
        </p:spPr>
        <p:txBody>
          <a:bodyPr wrap="square" rtlCol="0">
            <a:spAutoFit/>
          </a:bodyPr>
          <a:lstStyle/>
          <a:p>
            <a:r>
              <a:rPr lang="en-US" dirty="0" smtClean="0"/>
              <a:t>FATALITIES BASED ON TRAVEL MODE</a:t>
            </a:r>
            <a:endParaRPr lang="en-US" dirty="0"/>
          </a:p>
        </p:txBody>
      </p:sp>
      <p:sp>
        <p:nvSpPr>
          <p:cNvPr id="22" name="TextBox 21"/>
          <p:cNvSpPr txBox="1"/>
          <p:nvPr/>
        </p:nvSpPr>
        <p:spPr>
          <a:xfrm>
            <a:off x="1874336" y="6163731"/>
            <a:ext cx="3718262" cy="369332"/>
          </a:xfrm>
          <a:prstGeom prst="rect">
            <a:avLst/>
          </a:prstGeom>
          <a:noFill/>
        </p:spPr>
        <p:txBody>
          <a:bodyPr wrap="none" rtlCol="0">
            <a:spAutoFit/>
          </a:bodyPr>
          <a:lstStyle/>
          <a:p>
            <a:r>
              <a:rPr lang="en-US" smtClean="0"/>
              <a:t>COLLISIONS BASED ON TRAVEL MODE</a:t>
            </a:r>
            <a:endParaRPr lang="en-US" dirty="0"/>
          </a:p>
        </p:txBody>
      </p:sp>
      <p:pic>
        <p:nvPicPr>
          <p:cNvPr id="23" name="Picture 2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83370" y="1874944"/>
            <a:ext cx="4831643" cy="3885562"/>
          </a:xfrm>
          <a:prstGeom prst="rect">
            <a:avLst/>
          </a:prstGeom>
        </p:spPr>
      </p:pic>
      <p:pic>
        <p:nvPicPr>
          <p:cNvPr id="43" name="Picture 42"/>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953250" y="1698813"/>
            <a:ext cx="5076825" cy="4464918"/>
          </a:xfrm>
          <a:prstGeom prst="rect">
            <a:avLst/>
          </a:prstGeom>
        </p:spPr>
      </p:pic>
      <p:sp>
        <p:nvSpPr>
          <p:cNvPr id="44" name="TextBox 43"/>
          <p:cNvSpPr txBox="1"/>
          <p:nvPr/>
        </p:nvSpPr>
        <p:spPr>
          <a:xfrm>
            <a:off x="428625" y="1228613"/>
            <a:ext cx="11458575" cy="646331"/>
          </a:xfrm>
          <a:prstGeom prst="rect">
            <a:avLst/>
          </a:prstGeom>
          <a:noFill/>
        </p:spPr>
        <p:txBody>
          <a:bodyPr wrap="square" rtlCol="0">
            <a:spAutoFit/>
          </a:bodyPr>
          <a:lstStyle/>
          <a:p>
            <a:r>
              <a:rPr lang="en-US"/>
              <a:t>Though only 6.2 % of the collisions involved pedestrians, the pedestrian fatality constitutes 44.6% of the total fatalities.</a:t>
            </a:r>
          </a:p>
          <a:p>
            <a:endParaRPr lang="en-US" dirty="0"/>
          </a:p>
        </p:txBody>
      </p:sp>
    </p:spTree>
    <p:extLst>
      <p:ext uri="{BB962C8B-B14F-4D97-AF65-F5344CB8AC3E}">
        <p14:creationId xmlns:p14="http://schemas.microsoft.com/office/powerpoint/2010/main" val="158703455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4636008" cy="6857998"/>
          </a:xfrm>
          <a:prstGeom prst="rect">
            <a:avLst/>
          </a:prstGeom>
          <a:solidFill>
            <a:schemeClr val="tx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latin typeface="Calibri" panose="020F0502020204030204"/>
            </a:endParaRPr>
          </a:p>
        </p:txBody>
      </p:sp>
      <p:pic>
        <p:nvPicPr>
          <p:cNvPr id="4" name="Picture 3"/>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5276088" y="640082"/>
            <a:ext cx="6276250" cy="5577838"/>
          </a:xfrm>
          <a:prstGeom prst="rect">
            <a:avLst/>
          </a:prstGeom>
          <a:effectLst/>
        </p:spPr>
      </p:pic>
      <p:sp>
        <p:nvSpPr>
          <p:cNvPr id="2" name="Title 1"/>
          <p:cNvSpPr>
            <a:spLocks noGrp="1"/>
          </p:cNvSpPr>
          <p:nvPr>
            <p:ph type="title"/>
          </p:nvPr>
        </p:nvSpPr>
        <p:spPr>
          <a:xfrm>
            <a:off x="484484" y="433222"/>
            <a:ext cx="3831483" cy="1213822"/>
          </a:xfrm>
        </p:spPr>
        <p:txBody>
          <a:bodyPr>
            <a:normAutofit/>
          </a:bodyPr>
          <a:lstStyle/>
          <a:p>
            <a:r>
              <a:rPr lang="en-US" sz="3600" dirty="0" smtClean="0">
                <a:solidFill>
                  <a:schemeClr val="accent2"/>
                </a:solidFill>
              </a:rPr>
              <a:t>LOSING YOUNG LIVES</a:t>
            </a:r>
            <a:endParaRPr lang="en-US" sz="3600" dirty="0">
              <a:solidFill>
                <a:schemeClr val="accent2"/>
              </a:solidFill>
            </a:endParaRPr>
          </a:p>
        </p:txBody>
      </p:sp>
      <p:sp>
        <p:nvSpPr>
          <p:cNvPr id="3" name="Content Placeholder 2"/>
          <p:cNvSpPr>
            <a:spLocks noGrp="1"/>
          </p:cNvSpPr>
          <p:nvPr>
            <p:ph idx="1"/>
          </p:nvPr>
        </p:nvSpPr>
        <p:spPr>
          <a:xfrm>
            <a:off x="328889" y="2000250"/>
            <a:ext cx="3987078" cy="4217671"/>
          </a:xfrm>
        </p:spPr>
        <p:txBody>
          <a:bodyPr>
            <a:norm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2000" dirty="0" smtClean="0">
                <a:solidFill>
                  <a:schemeClr val="bg1"/>
                </a:solidFill>
              </a:rPr>
              <a:t>One more motivation to look at pedestrian fatalities is the fact that among the young people (0 to 30 years) of Los Angeles, a half of the fatalities occur when the mode of travel is walking</a:t>
            </a:r>
            <a:endParaRPr lang="en-US" sz="2000" dirty="0">
              <a:solidFill>
                <a:schemeClr val="bg1"/>
              </a:solidFill>
            </a:endParaRPr>
          </a:p>
        </p:txBody>
      </p:sp>
    </p:spTree>
    <p:extLst>
      <p:ext uri="{BB962C8B-B14F-4D97-AF65-F5344CB8AC3E}">
        <p14:creationId xmlns:p14="http://schemas.microsoft.com/office/powerpoint/2010/main" val="261753104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2"/>
                </a:solidFill>
              </a:rPr>
              <a:t>REASONS FOR COLLISIONS AND FATALITIES</a:t>
            </a:r>
            <a:endParaRPr lang="en-US" dirty="0">
              <a:solidFill>
                <a:schemeClr val="accent2"/>
              </a:solidFill>
            </a:endParaRPr>
          </a:p>
        </p:txBody>
      </p:sp>
      <p:pic>
        <p:nvPicPr>
          <p:cNvPr id="4" name="Content Placeholder 3"/>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1120500" y="1690688"/>
            <a:ext cx="5266014" cy="3688754"/>
          </a:xfrm>
        </p:spPr>
      </p:pic>
      <p:sp>
        <p:nvSpPr>
          <p:cNvPr id="6" name="TextBox 5"/>
          <p:cNvSpPr txBox="1"/>
          <p:nvPr/>
        </p:nvSpPr>
        <p:spPr>
          <a:xfrm>
            <a:off x="203201" y="5706534"/>
            <a:ext cx="11988800" cy="646331"/>
          </a:xfrm>
          <a:prstGeom prst="rect">
            <a:avLst/>
          </a:prstGeom>
          <a:noFill/>
        </p:spPr>
        <p:txBody>
          <a:bodyPr wrap="square" rtlCol="0">
            <a:spAutoFit/>
          </a:bodyPr>
          <a:lstStyle/>
          <a:p>
            <a:r>
              <a:rPr lang="en-US" dirty="0" smtClean="0"/>
              <a:t>While Unsafe Speed seems to be the primary reason for collisions, Pedestrian violation seems to be the primary </a:t>
            </a:r>
          </a:p>
          <a:p>
            <a:r>
              <a:rPr lang="en-US" dirty="0" smtClean="0"/>
              <a:t>reason for fatalities.</a:t>
            </a:r>
            <a:endParaRPr lang="en-US" dirty="0"/>
          </a:p>
        </p:txBody>
      </p:sp>
      <p:pic>
        <p:nvPicPr>
          <p:cNvPr id="7" name="Picture 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386514" y="1690688"/>
            <a:ext cx="5445903" cy="3814763"/>
          </a:xfrm>
          <a:prstGeom prst="rect">
            <a:avLst/>
          </a:prstGeom>
        </p:spPr>
      </p:pic>
    </p:spTree>
    <p:extLst>
      <p:ext uri="{BB962C8B-B14F-4D97-AF65-F5344CB8AC3E}">
        <p14:creationId xmlns:p14="http://schemas.microsoft.com/office/powerpoint/2010/main" val="202046578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3212</TotalTime>
  <Words>2676</Words>
  <Application>Microsoft Macintosh PowerPoint</Application>
  <PresentationFormat>Widescreen</PresentationFormat>
  <Paragraphs>241</Paragraphs>
  <Slides>40</Slides>
  <Notes>3</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40</vt:i4>
      </vt:variant>
    </vt:vector>
  </HeadingPairs>
  <TitlesOfParts>
    <vt:vector size="50" baseType="lpstr">
      <vt:lpstr>Calibri</vt:lpstr>
      <vt:lpstr>Calibri Light</vt:lpstr>
      <vt:lpstr>Cambria Math</vt:lpstr>
      <vt:lpstr>DengXian</vt:lpstr>
      <vt:lpstr>DengXian Light</vt:lpstr>
      <vt:lpstr>Franklin Gothic Heavy</vt:lpstr>
      <vt:lpstr>Mangal</vt:lpstr>
      <vt:lpstr>Times New Roman</vt:lpstr>
      <vt:lpstr>Arial</vt:lpstr>
      <vt:lpstr>Office Theme</vt:lpstr>
      <vt:lpstr>LOS ANGELES – VISION ZERO </vt:lpstr>
      <vt:lpstr>VISION ZERO – LOS ANGELES</vt:lpstr>
      <vt:lpstr>MEET THE DATA</vt:lpstr>
      <vt:lpstr>OVERVIEW OF THE ATTRIBUTES</vt:lpstr>
      <vt:lpstr>ANNUAL TRAFFIC FATALITIES TREND</vt:lpstr>
      <vt:lpstr>FRIDAY RECORDS THE MOST COLLISION EACH YEAR</vt:lpstr>
      <vt:lpstr>SPOTLIGHT ON PEDESTRIANS</vt:lpstr>
      <vt:lpstr>LOSING YOUNG LIVES</vt:lpstr>
      <vt:lpstr>REASONS FOR COLLISIONS AND FATALITIES</vt:lpstr>
      <vt:lpstr>PRECEDING ACTION BEFORE FATALITY</vt:lpstr>
      <vt:lpstr>MORE COLLISIONS DURING PEAK HOURS ?</vt:lpstr>
      <vt:lpstr>DOES ALCOHOL HAVE A ROLE TO PLAY ?</vt:lpstr>
      <vt:lpstr>PEDESTRIAN ACTION DURING FATALITIES</vt:lpstr>
      <vt:lpstr>COMBINED INFLUENCE ON TIME AND PEDESTRIAN’S ACTION ON FATALITY</vt:lpstr>
      <vt:lpstr>COLLISION VISUALIZATIONS FOR 2013</vt:lpstr>
      <vt:lpstr>TOP 10 COLLISION SPOTS</vt:lpstr>
      <vt:lpstr>MORE COLLISIONS NEAR AIRPORT </vt:lpstr>
      <vt:lpstr>MORE COLLISIONS AT INTERSECTIONS ?</vt:lpstr>
      <vt:lpstr>HOW DOES COLLISION RELATE TO POVERTY RATIO?</vt:lpstr>
      <vt:lpstr>FATALITY VISUALIZATION FOR 2013</vt:lpstr>
      <vt:lpstr>PowerPoint Presentation</vt:lpstr>
      <vt:lpstr>PEDESTRIANS INJURIES AND FATALITIES VISUALIZATION FOR 2013</vt:lpstr>
      <vt:lpstr>EDUCATION SPENDING AND PEDESTRIAN ACCIDENTS</vt:lpstr>
      <vt:lpstr>MACHINE LEARNING TO PREDICT FATALITIES</vt:lpstr>
      <vt:lpstr>THE PROBLEM OF CLASS IMBALANCE</vt:lpstr>
      <vt:lpstr>SMOTE</vt:lpstr>
      <vt:lpstr>LOGISTIC REGRESSION TO PREDICT FATALITIES</vt:lpstr>
      <vt:lpstr>EVALUATION METRIC – RECALL </vt:lpstr>
      <vt:lpstr>EVALUATION METRIC - PRECISION</vt:lpstr>
      <vt:lpstr>PERFORMANCE OF LOGISTIC REGRESSION WITH LASSO REGULARIZATION</vt:lpstr>
      <vt:lpstr>RESULTS FROM LOGISTIC REGRESSION WITH LASSO REGULARIZATION</vt:lpstr>
      <vt:lpstr>THE MOST COMMON FACTORS LEADING TO FATALITIES AMONG ALL DIVISIONS</vt:lpstr>
      <vt:lpstr>PowerPoint Presentation</vt:lpstr>
      <vt:lpstr>PowerPoint Presentation</vt:lpstr>
      <vt:lpstr>PowerPoint Presentation</vt:lpstr>
      <vt:lpstr>PowerPoint Presentation</vt:lpstr>
      <vt:lpstr>PowerPoint Presentation</vt:lpstr>
      <vt:lpstr>RANDOM FOREST CLASSIFIER</vt:lpstr>
      <vt:lpstr>RESULTS FROM RANDOM FOREST MODEL</vt:lpstr>
      <vt:lpstr>RANDOM FOREST - MOST IMPORTANT FACTORS</vt:lpstr>
    </vt:vector>
  </TitlesOfParts>
  <Company/>
  <LinksUpToDate>false</LinksUpToDate>
  <SharedDoc>false</SharedDoc>
  <HyperlinksChanged>false</HyperlinksChanged>
  <AppVersion>15.0027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haridut Athi</dc:creator>
  <cp:lastModifiedBy>haridut Athi</cp:lastModifiedBy>
  <cp:revision>94</cp:revision>
  <dcterms:created xsi:type="dcterms:W3CDTF">2017-06-03T17:20:30Z</dcterms:created>
  <dcterms:modified xsi:type="dcterms:W3CDTF">2018-01-08T03:23:55Z</dcterms:modified>
</cp:coreProperties>
</file>